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8" r:id="rId2"/>
    <p:sldId id="260" r:id="rId3"/>
    <p:sldId id="279" r:id="rId4"/>
    <p:sldId id="301" r:id="rId5"/>
    <p:sldId id="303" r:id="rId6"/>
    <p:sldId id="304" r:id="rId7"/>
    <p:sldId id="305" r:id="rId8"/>
    <p:sldId id="278" r:id="rId9"/>
    <p:sldId id="262" r:id="rId10"/>
    <p:sldId id="280" r:id="rId11"/>
    <p:sldId id="285" r:id="rId12"/>
    <p:sldId id="286" r:id="rId13"/>
    <p:sldId id="287" r:id="rId14"/>
    <p:sldId id="289" r:id="rId15"/>
    <p:sldId id="288" r:id="rId16"/>
    <p:sldId id="265" r:id="rId17"/>
    <p:sldId id="268" r:id="rId18"/>
    <p:sldId id="294" r:id="rId19"/>
    <p:sldId id="295" r:id="rId20"/>
    <p:sldId id="296" r:id="rId21"/>
    <p:sldId id="297" r:id="rId22"/>
    <p:sldId id="298" r:id="rId23"/>
    <p:sldId id="299" r:id="rId24"/>
    <p:sldId id="300" r:id="rId25"/>
    <p:sldId id="284" r:id="rId26"/>
    <p:sldId id="270" r:id="rId27"/>
    <p:sldId id="271" r:id="rId28"/>
    <p:sldId id="272" r:id="rId29"/>
    <p:sldId id="291" r:id="rId30"/>
    <p:sldId id="290" r:id="rId31"/>
    <p:sldId id="306" r:id="rId32"/>
    <p:sldId id="292" r:id="rId33"/>
    <p:sldId id="27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594"/>
    <a:srgbClr val="012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snapToGrid="0" snapToObjects="1" showGuides="1">
      <p:cViewPr varScale="1">
        <p:scale>
          <a:sx n="45" d="100"/>
          <a:sy n="45" d="100"/>
        </p:scale>
        <p:origin x="10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8E2D82-42F0-0B4F-97F8-AB503A587715}" type="datetimeFigureOut">
              <a:rPr lang="en-US" smtClean="0"/>
              <a:t>7/23/2020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C63E1-F087-8F4C-B904-08C9403900F6}" type="slidenum">
              <a:rPr lang="en-US" smtClean="0"/>
              <a:t>‹#›</a:t>
            </a:fld>
            <a:endParaRPr lang="en-US"/>
          </a:p>
        </p:txBody>
      </p:sp>
    </p:spTree>
    <p:extLst>
      <p:ext uri="{BB962C8B-B14F-4D97-AF65-F5344CB8AC3E}">
        <p14:creationId xmlns:p14="http://schemas.microsoft.com/office/powerpoint/2010/main" val="4264020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AA99B-957F-0D4F-B5C1-4392EAC77493}" type="datetimeFigureOut">
              <a:rPr lang="en-US" smtClean="0"/>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B0956-332D-5B40-8636-8D651D93AA15}" type="slidenum">
              <a:rPr lang="en-US" smtClean="0"/>
              <a:t>‹#›</a:t>
            </a:fld>
            <a:endParaRPr lang="en-US"/>
          </a:p>
        </p:txBody>
      </p:sp>
    </p:spTree>
    <p:extLst>
      <p:ext uri="{BB962C8B-B14F-4D97-AF65-F5344CB8AC3E}">
        <p14:creationId xmlns:p14="http://schemas.microsoft.com/office/powerpoint/2010/main" val="33693347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2436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EAD47-B0AA-4E02-956C-97D46A672FF7}" type="slidenum">
              <a:rPr lang="en-US" smtClean="0"/>
              <a:pPr/>
              <a:t>3</a:t>
            </a:fld>
            <a:endParaRPr lang="en-US"/>
          </a:p>
        </p:txBody>
      </p:sp>
    </p:spTree>
    <p:extLst>
      <p:ext uri="{BB962C8B-B14F-4D97-AF65-F5344CB8AC3E}">
        <p14:creationId xmlns:p14="http://schemas.microsoft.com/office/powerpoint/2010/main" val="393390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B0956-332D-5B40-8636-8D651D93AA15}" type="slidenum">
              <a:rPr lang="en-US" smtClean="0"/>
              <a:t>7</a:t>
            </a:fld>
            <a:endParaRPr lang="en-US"/>
          </a:p>
        </p:txBody>
      </p:sp>
    </p:spTree>
    <p:extLst>
      <p:ext uri="{BB962C8B-B14F-4D97-AF65-F5344CB8AC3E}">
        <p14:creationId xmlns:p14="http://schemas.microsoft.com/office/powerpoint/2010/main" val="41689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EAD47-B0AA-4E02-956C-97D46A672FF7}" type="slidenum">
              <a:rPr lang="en-US" smtClean="0"/>
              <a:pPr/>
              <a:t>8</a:t>
            </a:fld>
            <a:endParaRPr lang="en-US"/>
          </a:p>
        </p:txBody>
      </p:sp>
    </p:spTree>
    <p:extLst>
      <p:ext uri="{BB962C8B-B14F-4D97-AF65-F5344CB8AC3E}">
        <p14:creationId xmlns:p14="http://schemas.microsoft.com/office/powerpoint/2010/main" val="357833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EAD47-B0AA-4E02-956C-97D46A672FF7}" type="slidenum">
              <a:rPr lang="en-US" smtClean="0"/>
              <a:t>19</a:t>
            </a:fld>
            <a:endParaRPr lang="en-US" dirty="0"/>
          </a:p>
        </p:txBody>
      </p:sp>
    </p:spTree>
    <p:extLst>
      <p:ext uri="{BB962C8B-B14F-4D97-AF65-F5344CB8AC3E}">
        <p14:creationId xmlns:p14="http://schemas.microsoft.com/office/powerpoint/2010/main" val="319516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EAD47-B0AA-4E02-956C-97D46A672FF7}" type="slidenum">
              <a:rPr lang="en-US" smtClean="0"/>
              <a:pPr/>
              <a:t>25</a:t>
            </a:fld>
            <a:endParaRPr lang="en-US"/>
          </a:p>
        </p:txBody>
      </p:sp>
    </p:spTree>
    <p:extLst>
      <p:ext uri="{BB962C8B-B14F-4D97-AF65-F5344CB8AC3E}">
        <p14:creationId xmlns:p14="http://schemas.microsoft.com/office/powerpoint/2010/main" val="347194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7EF8CDF2-A73A-480E-8DA5-504334A81C71}" type="datetime1">
              <a:rPr lang="en-US" smtClean="0"/>
              <a:t>7/23/2020</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3017DC-50D6-A146-A689-DB91605A2046}"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85800" y="2130425"/>
            <a:ext cx="7772400" cy="1470025"/>
          </a:xfrm>
        </p:spPr>
        <p:txBody>
          <a:bodyPr/>
          <a:lstStyle>
            <a:lvl1pPr algn="ctr">
              <a:defRPr>
                <a:solidFill>
                  <a:srgbClr val="003594"/>
                </a:solidFill>
              </a:defRPr>
            </a:lvl1pPr>
          </a:lstStyle>
          <a:p>
            <a:r>
              <a:rPr lang="en-US" dirty="0"/>
              <a:t>Click to edit Master title style</a:t>
            </a:r>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rgbClr val="00359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2262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8C0AF-7382-4903-99B8-C4746F7121A8}" type="datetime1">
              <a:rPr lang="en-US" smtClean="0"/>
              <a:t>7/23/2020</a:t>
            </a:fld>
            <a:endParaRPr lang="en-US"/>
          </a:p>
        </p:txBody>
      </p:sp>
      <p:sp>
        <p:nvSpPr>
          <p:cNvPr id="6" name="Slide Number Placeholder 5"/>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216086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DCDC58-79ED-4B11-822E-6262A998433B}" type="datetime1">
              <a:rPr lang="en-US" smtClean="0"/>
              <a:t>7/23/2020</a:t>
            </a:fld>
            <a:endParaRPr lang="en-US"/>
          </a:p>
        </p:txBody>
      </p:sp>
      <p:sp>
        <p:nvSpPr>
          <p:cNvPr id="7" name="Slide Number Placeholder 6"/>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378229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A95B5-9187-458B-8662-FC9A156B297A}" type="datetime1">
              <a:rPr lang="en-US" smtClean="0"/>
              <a:t>7/23/2020</a:t>
            </a:fld>
            <a:endParaRPr lang="en-US"/>
          </a:p>
        </p:txBody>
      </p:sp>
      <p:sp>
        <p:nvSpPr>
          <p:cNvPr id="9" name="Slide Number Placeholder 8"/>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424230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58275"/>
            <a:ext cx="8229600" cy="1143000"/>
          </a:xfrm>
        </p:spPr>
        <p:txBody>
          <a:bodyPr/>
          <a:lstStyle>
            <a:lvl1pPr algn="ctr">
              <a:defRPr>
                <a:solidFill>
                  <a:srgbClr val="003594"/>
                </a:solidFill>
              </a:defRPr>
            </a:lvl1pPr>
          </a:lstStyle>
          <a:p>
            <a:r>
              <a:rPr lang="en-US" dirty="0"/>
              <a:t>Click to edit Master title style</a:t>
            </a:r>
          </a:p>
        </p:txBody>
      </p:sp>
    </p:spTree>
    <p:extLst>
      <p:ext uri="{BB962C8B-B14F-4D97-AF65-F5344CB8AC3E}">
        <p14:creationId xmlns:p14="http://schemas.microsoft.com/office/powerpoint/2010/main" val="160955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6F291-CB60-4AF9-B026-D21EDFDD2A04}" type="datetime1">
              <a:rPr lang="en-US" smtClean="0"/>
              <a:t>7/23/2020</a:t>
            </a:fld>
            <a:endParaRPr lang="en-US"/>
          </a:p>
        </p:txBody>
      </p:sp>
      <p:sp>
        <p:nvSpPr>
          <p:cNvPr id="4" name="Slide Number Placeholder 3"/>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709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D7E14-5414-411E-B8D8-3A01FC3750D2}" type="datetime1">
              <a:rPr lang="en-US" smtClean="0"/>
              <a:t>7/23/2020</a:t>
            </a:fld>
            <a:endParaRPr lang="en-US"/>
          </a:p>
        </p:txBody>
      </p:sp>
      <p:sp>
        <p:nvSpPr>
          <p:cNvPr id="7" name="Slide Number Placeholder 6"/>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401097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1F77A-41E8-4FD0-822E-BAA2B8FA9E25}" type="datetime1">
              <a:rPr lang="en-US" smtClean="0"/>
              <a:t>7/23/2020</a:t>
            </a:fld>
            <a:endParaRPr lang="en-US"/>
          </a:p>
        </p:txBody>
      </p:sp>
      <p:sp>
        <p:nvSpPr>
          <p:cNvPr id="7" name="Slide Number Placeholder 6"/>
          <p:cNvSpPr>
            <a:spLocks noGrp="1"/>
          </p:cNvSpPr>
          <p:nvPr>
            <p:ph type="sldNum" sz="quarter" idx="12"/>
          </p:nvPr>
        </p:nvSpPr>
        <p:spPr/>
        <p:txBody>
          <a:bodyPr/>
          <a:lstStyle/>
          <a:p>
            <a:fld id="{9F3017DC-50D6-A146-A689-DB91605A2046}" type="slidenum">
              <a:rPr lang="en-US" smtClean="0"/>
              <a:t>‹#›</a:t>
            </a:fld>
            <a:endParaRPr lang="en-US"/>
          </a:p>
        </p:txBody>
      </p:sp>
    </p:spTree>
    <p:extLst>
      <p:ext uri="{BB962C8B-B14F-4D97-AF65-F5344CB8AC3E}">
        <p14:creationId xmlns:p14="http://schemas.microsoft.com/office/powerpoint/2010/main" val="150318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EAU-004 PPT_Footer3_Template.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47209"/>
            <a:ext cx="9144000" cy="6107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6F2FA56B-AAC4-48D1-A939-10FE678C834A}" type="datetime1">
              <a:rPr lang="en-US" smtClean="0"/>
              <a:t>7/23/2020</a:t>
            </a:fld>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rgbClr val="FFFFFF"/>
                </a:solidFill>
              </a:defRPr>
            </a:lvl1pPr>
          </a:lstStyle>
          <a:p>
            <a:fld id="{9F3017DC-50D6-A146-A689-DB91605A2046}" type="slidenum">
              <a:rPr lang="en-US" smtClean="0"/>
              <a:pPr/>
              <a:t>‹#›</a:t>
            </a:fld>
            <a:endParaRPr lang="en-US" dirty="0"/>
          </a:p>
        </p:txBody>
      </p:sp>
    </p:spTree>
    <p:extLst>
      <p:ext uri="{BB962C8B-B14F-4D97-AF65-F5344CB8AC3E}">
        <p14:creationId xmlns:p14="http://schemas.microsoft.com/office/powerpoint/2010/main" val="33968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l" defTabSz="457200" rtl="0" eaLnBrk="1" latinLnBrk="0" hangingPunct="1">
        <a:spcBef>
          <a:spcPct val="0"/>
        </a:spcBef>
        <a:buNone/>
        <a:defRPr sz="4400" b="1" kern="1200">
          <a:solidFill>
            <a:srgbClr val="003594"/>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Krystal.Garbarino@beaumon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s://beaunet.beaumont.edu/portal/pls/portal/main.cbt_pkg.results?xid=ASNRO06-2010"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685800"/>
            <a:ext cx="7772400" cy="1470025"/>
          </a:xfrm>
          <a:solidFill>
            <a:schemeClr val="bg1"/>
          </a:solidFill>
        </p:spPr>
        <p:txBody>
          <a:bodyPr rtlCol="0">
            <a:normAutofit/>
          </a:bodyPr>
          <a:lstStyle/>
          <a:p>
            <a:pPr eaLnBrk="1" fontAlgn="auto" hangingPunct="1">
              <a:lnSpc>
                <a:spcPct val="110000"/>
              </a:lnSpc>
              <a:spcAft>
                <a:spcPts val="0"/>
              </a:spcAft>
              <a:defRPr/>
            </a:pPr>
            <a:r>
              <a:rPr lang="en-US" sz="4000" dirty="0">
                <a:solidFill>
                  <a:srgbClr val="0070C0"/>
                </a:solidFill>
                <a:effectLst>
                  <a:outerShdw blurRad="38100" dist="38100" dir="2700000" algn="tl">
                    <a:srgbClr val="000000"/>
                  </a:outerShdw>
                </a:effectLst>
                <a:latin typeface="Palatino Linotype" pitchFamily="18" charset="0"/>
              </a:rPr>
              <a:t>Nursing Faculty </a:t>
            </a:r>
            <a:br>
              <a:rPr lang="en-US" sz="4000" dirty="0">
                <a:solidFill>
                  <a:srgbClr val="0070C0"/>
                </a:solidFill>
                <a:effectLst>
                  <a:outerShdw blurRad="38100" dist="38100" dir="2700000" algn="tl">
                    <a:srgbClr val="000000"/>
                  </a:outerShdw>
                </a:effectLst>
                <a:latin typeface="Palatino Linotype" pitchFamily="18" charset="0"/>
              </a:rPr>
            </a:br>
            <a:r>
              <a:rPr lang="en-US" sz="4000" dirty="0">
                <a:solidFill>
                  <a:srgbClr val="0070C0"/>
                </a:solidFill>
                <a:effectLst>
                  <a:outerShdw blurRad="38100" dist="38100" dir="2700000" algn="tl">
                    <a:srgbClr val="000000"/>
                  </a:outerShdw>
                </a:effectLst>
                <a:latin typeface="Palatino Linotype" pitchFamily="18" charset="0"/>
              </a:rPr>
              <a:t>Online Orientation</a:t>
            </a:r>
          </a:p>
        </p:txBody>
      </p:sp>
      <p:sp>
        <p:nvSpPr>
          <p:cNvPr id="16387" name="Rectangle 4"/>
          <p:cNvSpPr>
            <a:spLocks noChangeArrowheads="1"/>
          </p:cNvSpPr>
          <p:nvPr/>
        </p:nvSpPr>
        <p:spPr bwMode="auto">
          <a:xfrm>
            <a:off x="0" y="29718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40000"/>
              </a:spcBef>
              <a:buClr>
                <a:srgbClr val="800000"/>
              </a:buClr>
              <a:buFontTx/>
              <a:buNone/>
            </a:pPr>
            <a:r>
              <a:rPr lang="en-US" altLang="en-US" sz="2600" dirty="0">
                <a:latin typeface="Arial" panose="020B0604020202020204" pitchFamily="34" charset="0"/>
              </a:rPr>
              <a:t>Affiliated Schools of Nursing</a:t>
            </a:r>
          </a:p>
          <a:p>
            <a:pPr algn="ctr" eaLnBrk="1" hangingPunct="1">
              <a:spcBef>
                <a:spcPct val="40000"/>
              </a:spcBef>
              <a:buClr>
                <a:srgbClr val="800000"/>
              </a:buClr>
              <a:buFontTx/>
              <a:buNone/>
            </a:pPr>
            <a:r>
              <a:rPr lang="en-US" altLang="en-US" sz="2600" dirty="0">
                <a:latin typeface="Arial" panose="020B0604020202020204" pitchFamily="34" charset="0"/>
              </a:rPr>
              <a:t>Nursing Education and Research Department</a:t>
            </a:r>
          </a:p>
          <a:p>
            <a:pPr algn="ctr" eaLnBrk="1" hangingPunct="1">
              <a:spcBef>
                <a:spcPct val="40000"/>
              </a:spcBef>
              <a:buClr>
                <a:srgbClr val="800000"/>
              </a:buClr>
              <a:buFontTx/>
              <a:buNone/>
            </a:pPr>
            <a:r>
              <a:rPr lang="en-US" altLang="en-US" sz="2600" dirty="0">
                <a:latin typeface="Arial" panose="020B0604020202020204" pitchFamily="34" charset="0"/>
              </a:rPr>
              <a:t>Beaumont Hospital, Troy</a:t>
            </a:r>
          </a:p>
        </p:txBody>
      </p:sp>
    </p:spTree>
    <p:extLst>
      <p:ext uri="{BB962C8B-B14F-4D97-AF65-F5344CB8AC3E}">
        <p14:creationId xmlns:p14="http://schemas.microsoft.com/office/powerpoint/2010/main" val="230280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Beaumont policies</a:t>
            </a:r>
          </a:p>
        </p:txBody>
      </p:sp>
      <p:sp>
        <p:nvSpPr>
          <p:cNvPr id="3" name="Content Placeholder 2"/>
          <p:cNvSpPr>
            <a:spLocks noGrp="1"/>
          </p:cNvSpPr>
          <p:nvPr>
            <p:ph idx="1"/>
          </p:nvPr>
        </p:nvSpPr>
        <p:spPr>
          <a:xfrm>
            <a:off x="699796" y="1417638"/>
            <a:ext cx="7100596" cy="4525963"/>
          </a:xfrm>
        </p:spPr>
        <p:txBody>
          <a:bodyPr>
            <a:normAutofit/>
          </a:bodyPr>
          <a:lstStyle/>
          <a:p>
            <a:r>
              <a:rPr lang="en-US" sz="2800" dirty="0"/>
              <a:t>Beaumont policies can be found on our internal website.</a:t>
            </a:r>
          </a:p>
          <a:p>
            <a:pPr marL="0" indent="0">
              <a:buNone/>
            </a:pPr>
            <a:endParaRPr lang="en-US" sz="2800" dirty="0"/>
          </a:p>
          <a:p>
            <a:r>
              <a:rPr lang="en-US" sz="2800" dirty="0"/>
              <a:t>You should review the following list of policies with your students prior to beginning the clinical rotation.</a:t>
            </a:r>
          </a:p>
        </p:txBody>
      </p:sp>
    </p:spTree>
    <p:extLst>
      <p:ext uri="{BB962C8B-B14F-4D97-AF65-F5344CB8AC3E}">
        <p14:creationId xmlns:p14="http://schemas.microsoft.com/office/powerpoint/2010/main" val="50015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1417638"/>
            <a:ext cx="8407893" cy="4605530"/>
          </a:xfrm>
        </p:spPr>
        <p:txBody>
          <a:bodyPr>
            <a:normAutofit fontScale="85000" lnSpcReduction="10000"/>
          </a:bodyPr>
          <a:lstStyle/>
          <a:p>
            <a:pPr marL="502920" indent="-457200"/>
            <a:r>
              <a:rPr lang="en-US" dirty="0"/>
              <a:t>Beaumont is in the process of merging and updating various policies.</a:t>
            </a:r>
          </a:p>
          <a:p>
            <a:pPr marL="502920" indent="-457200"/>
            <a:r>
              <a:rPr lang="en-US" dirty="0"/>
              <a:t>As this is being done, policies are being moved to our corporate web page.  </a:t>
            </a:r>
          </a:p>
          <a:p>
            <a:pPr marL="502920" indent="-457200"/>
            <a:r>
              <a:rPr lang="en-US" dirty="0"/>
              <a:t>To ensure you are accessing the correct policy version, we have created instructions on accessing policies which is posted on our web page.</a:t>
            </a:r>
            <a:r>
              <a:rPr lang="en-US" dirty="0">
                <a:effectLst>
                  <a:outerShdw blurRad="38100" dist="38100" dir="2700000" algn="tl">
                    <a:srgbClr val="000000">
                      <a:alpha val="43137"/>
                    </a:srgbClr>
                  </a:outerShdw>
                </a:effectLst>
              </a:rPr>
              <a:t> </a:t>
            </a:r>
            <a:r>
              <a:rPr lang="en-US" dirty="0">
                <a:solidFill>
                  <a:srgbClr val="C00000"/>
                </a:solidFill>
              </a:rPr>
              <a:t>http://www.beaumont.edu/nursing-education/nursing-students-troy</a:t>
            </a:r>
          </a:p>
          <a:p>
            <a:pPr marL="502920" indent="-457200"/>
            <a:r>
              <a:rPr lang="en-US" dirty="0"/>
              <a:t>Please go there, print off the instructions, and then look up the policies listed on the following slides.  </a:t>
            </a:r>
          </a:p>
          <a:p>
            <a:pPr marL="45720" indent="0">
              <a:buNone/>
            </a:pPr>
            <a:endParaRPr lang="en-US" dirty="0">
              <a:effectLst>
                <a:outerShdw blurRad="38100" dist="38100" dir="2700000" algn="tl">
                  <a:srgbClr val="000000">
                    <a:alpha val="43137"/>
                  </a:srgbClr>
                </a:outerShdw>
              </a:effectLst>
            </a:endParaRPr>
          </a:p>
          <a:p>
            <a:pPr marL="45720" indent="0">
              <a:buNone/>
            </a:pPr>
            <a:endParaRPr lang="en-US" dirty="0"/>
          </a:p>
          <a:p>
            <a:pPr marL="45720" indent="0">
              <a:buNone/>
            </a:pPr>
            <a:endParaRPr lang="en-US" sz="800" dirty="0"/>
          </a:p>
          <a:p>
            <a:pPr marL="45720" indent="0">
              <a:buNone/>
            </a:pPr>
            <a:endParaRPr lang="en-US" i="1" dirty="0"/>
          </a:p>
        </p:txBody>
      </p:sp>
      <p:sp>
        <p:nvSpPr>
          <p:cNvPr id="3" name="Title 2"/>
          <p:cNvSpPr>
            <a:spLocks noGrp="1"/>
          </p:cNvSpPr>
          <p:nvPr>
            <p:ph type="title"/>
          </p:nvPr>
        </p:nvSpPr>
        <p:spPr/>
        <p:txBody>
          <a:bodyPr/>
          <a:lstStyle/>
          <a:p>
            <a:r>
              <a:rPr lang="en-US" dirty="0">
                <a:effectLst>
                  <a:outerShdw blurRad="38100" dist="38100" dir="2700000" algn="tl">
                    <a:srgbClr val="000000">
                      <a:alpha val="43137"/>
                    </a:srgbClr>
                  </a:outerShdw>
                </a:effectLst>
              </a:rPr>
              <a:t>Beaumont policies</a:t>
            </a:r>
          </a:p>
        </p:txBody>
      </p:sp>
    </p:spTree>
    <p:extLst>
      <p:ext uri="{BB962C8B-B14F-4D97-AF65-F5344CB8AC3E}">
        <p14:creationId xmlns:p14="http://schemas.microsoft.com/office/powerpoint/2010/main" val="322198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1352045"/>
            <a:ext cx="8407893" cy="5012542"/>
          </a:xfrm>
        </p:spPr>
        <p:txBody>
          <a:bodyPr>
            <a:normAutofit/>
          </a:bodyPr>
          <a:lstStyle/>
          <a:p>
            <a:r>
              <a:rPr lang="en-US" sz="2400" dirty="0"/>
              <a:t>Urinary Catheter-Indwelling Policy, Adult Patients #768</a:t>
            </a:r>
          </a:p>
          <a:p>
            <a:r>
              <a:rPr lang="en-US" sz="2400" dirty="0"/>
              <a:t>Nursing Student Clinical Placement/Responsibilities #845</a:t>
            </a:r>
          </a:p>
          <a:p>
            <a:r>
              <a:rPr lang="en-US" sz="2400" dirty="0"/>
              <a:t>Patient Identification #322</a:t>
            </a:r>
          </a:p>
          <a:p>
            <a:r>
              <a:rPr lang="en-US" sz="2400" dirty="0"/>
              <a:t>High Alert Medications #1004</a:t>
            </a:r>
          </a:p>
          <a:p>
            <a:r>
              <a:rPr lang="en-US" sz="2400" dirty="0"/>
              <a:t>Fall Risk Assessment, Prevention &amp; Interventions #500</a:t>
            </a:r>
          </a:p>
          <a:p>
            <a:r>
              <a:rPr lang="en-US" sz="2400" dirty="0"/>
              <a:t>Adult Corporate and Site Specific IV Push Lists #1017.1</a:t>
            </a:r>
          </a:p>
          <a:p>
            <a:r>
              <a:rPr lang="en-US" sz="2400" dirty="0"/>
              <a:t>Corporate Continuous Infusion List #1017.2</a:t>
            </a:r>
          </a:p>
          <a:p>
            <a:r>
              <a:rPr lang="en-US" sz="2400" dirty="0"/>
              <a:t>Precautions to Prevent Transmission of Disease #2.20</a:t>
            </a:r>
          </a:p>
          <a:p>
            <a:r>
              <a:rPr lang="en-US" sz="2400" dirty="0"/>
              <a:t>Precautions for Specific Infectious Diseases #2.30</a:t>
            </a:r>
          </a:p>
          <a:p>
            <a:r>
              <a:rPr lang="en-US" sz="2400" dirty="0"/>
              <a:t>Restraint Policy: Guidelines for the Use of Restraint #240</a:t>
            </a:r>
          </a:p>
          <a:p>
            <a:endParaRPr lang="en-US" dirty="0"/>
          </a:p>
        </p:txBody>
      </p:sp>
      <p:sp>
        <p:nvSpPr>
          <p:cNvPr id="3" name="Title 2"/>
          <p:cNvSpPr>
            <a:spLocks noGrp="1"/>
          </p:cNvSpPr>
          <p:nvPr>
            <p:ph type="title"/>
          </p:nvPr>
        </p:nvSpPr>
        <p:spPr/>
        <p:txBody>
          <a:bodyPr/>
          <a:lstStyle/>
          <a:p>
            <a:r>
              <a:rPr lang="en-US" dirty="0"/>
              <a:t>Beaumont policies Cont’d</a:t>
            </a:r>
          </a:p>
        </p:txBody>
      </p:sp>
    </p:spTree>
    <p:extLst>
      <p:ext uri="{BB962C8B-B14F-4D97-AF65-F5344CB8AC3E}">
        <p14:creationId xmlns:p14="http://schemas.microsoft.com/office/powerpoint/2010/main" val="8292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0C9E-8E4B-4E68-BBE2-AD3C9C7F9F53}"/>
              </a:ext>
            </a:extLst>
          </p:cNvPr>
          <p:cNvSpPr>
            <a:spLocks noGrp="1"/>
          </p:cNvSpPr>
          <p:nvPr>
            <p:ph type="title"/>
          </p:nvPr>
        </p:nvSpPr>
        <p:spPr/>
        <p:txBody>
          <a:bodyPr/>
          <a:lstStyle/>
          <a:p>
            <a:r>
              <a:rPr lang="en-US" dirty="0"/>
              <a:t>Hospital CPR</a:t>
            </a:r>
          </a:p>
        </p:txBody>
      </p:sp>
      <p:sp>
        <p:nvSpPr>
          <p:cNvPr id="3" name="Content Placeholder 2">
            <a:extLst>
              <a:ext uri="{FF2B5EF4-FFF2-40B4-BE49-F238E27FC236}">
                <a16:creationId xmlns:a16="http://schemas.microsoft.com/office/drawing/2014/main" id="{DF7DAB04-09BC-437A-9A52-7C7C07B405A7}"/>
              </a:ext>
            </a:extLst>
          </p:cNvPr>
          <p:cNvSpPr>
            <a:spLocks noGrp="1"/>
          </p:cNvSpPr>
          <p:nvPr>
            <p:ph idx="1"/>
          </p:nvPr>
        </p:nvSpPr>
        <p:spPr>
          <a:xfrm>
            <a:off x="457200" y="1251752"/>
            <a:ext cx="8229600" cy="4874412"/>
          </a:xfrm>
        </p:spPr>
        <p:txBody>
          <a:bodyPr>
            <a:normAutofit fontScale="92500" lnSpcReduction="10000"/>
          </a:bodyPr>
          <a:lstStyle/>
          <a:p>
            <a:r>
              <a:rPr lang="en-US" sz="3000" dirty="0"/>
              <a:t>In the event a patient requires CPR and the student is the first responder they should push the CPR button on the wall and begin chest compressions per AHA BLS guidelines until hospital staff arrives.</a:t>
            </a:r>
          </a:p>
          <a:p>
            <a:pPr marL="0" indent="0">
              <a:buNone/>
            </a:pPr>
            <a:endParaRPr lang="en-US" sz="3000" dirty="0"/>
          </a:p>
          <a:p>
            <a:r>
              <a:rPr lang="en-US" sz="3000" dirty="0"/>
              <a:t>Students may not actively participate in a CPR but can observe as long as they are not in the way of the code team. </a:t>
            </a:r>
          </a:p>
          <a:p>
            <a:pPr marL="0" indent="0">
              <a:buNone/>
            </a:pPr>
            <a:endParaRPr lang="en-US" dirty="0"/>
          </a:p>
          <a:p>
            <a:r>
              <a:rPr lang="en-US" sz="2800" i="1" dirty="0">
                <a:solidFill>
                  <a:srgbClr val="FF0000"/>
                </a:solidFill>
              </a:rPr>
              <a:t>Ensure your students know their patient’s CPR status and the location of the CPR button in each room.</a:t>
            </a:r>
          </a:p>
        </p:txBody>
      </p:sp>
    </p:spTree>
    <p:extLst>
      <p:ext uri="{BB962C8B-B14F-4D97-AF65-F5344CB8AC3E}">
        <p14:creationId xmlns:p14="http://schemas.microsoft.com/office/powerpoint/2010/main" val="110374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5BD4-A1A6-4F2B-A808-5D889D22FA6E}"/>
              </a:ext>
            </a:extLst>
          </p:cNvPr>
          <p:cNvSpPr>
            <a:spLocks noGrp="1"/>
          </p:cNvSpPr>
          <p:nvPr>
            <p:ph type="title"/>
          </p:nvPr>
        </p:nvSpPr>
        <p:spPr/>
        <p:txBody>
          <a:bodyPr/>
          <a:lstStyle/>
          <a:p>
            <a:r>
              <a:rPr lang="en-US" dirty="0"/>
              <a:t>Infectious Disease		</a:t>
            </a:r>
          </a:p>
        </p:txBody>
      </p:sp>
      <p:sp>
        <p:nvSpPr>
          <p:cNvPr id="3" name="Content Placeholder 2">
            <a:extLst>
              <a:ext uri="{FF2B5EF4-FFF2-40B4-BE49-F238E27FC236}">
                <a16:creationId xmlns:a16="http://schemas.microsoft.com/office/drawing/2014/main" id="{0945F0D8-B285-472C-B4D0-6D2D956BE824}"/>
              </a:ext>
            </a:extLst>
          </p:cNvPr>
          <p:cNvSpPr>
            <a:spLocks noGrp="1"/>
          </p:cNvSpPr>
          <p:nvPr>
            <p:ph idx="1"/>
          </p:nvPr>
        </p:nvSpPr>
        <p:spPr/>
        <p:txBody>
          <a:bodyPr>
            <a:normAutofit/>
          </a:bodyPr>
          <a:lstStyle/>
          <a:p>
            <a:r>
              <a:rPr lang="en-US" sz="2800" dirty="0"/>
              <a:t>Review the Infection Control PowerPoint on the website with your students. If you would like to arrange an in-service from our Epidemiology department, please call (248-96)4-7144. </a:t>
            </a:r>
          </a:p>
          <a:p>
            <a:r>
              <a:rPr lang="en-US" sz="2800" dirty="0"/>
              <a:t>As faculty and students have not been fit tested for the N95, they are not allowed to care for patients requiring the staff use of the N95 mask or alternate Max Air device. </a:t>
            </a:r>
          </a:p>
          <a:p>
            <a:endParaRPr lang="en-US" dirty="0"/>
          </a:p>
        </p:txBody>
      </p:sp>
    </p:spTree>
    <p:extLst>
      <p:ext uri="{BB962C8B-B14F-4D97-AF65-F5344CB8AC3E}">
        <p14:creationId xmlns:p14="http://schemas.microsoft.com/office/powerpoint/2010/main" val="330250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F5986A7-B135-4B6D-B4D9-FEC59E98D602}"/>
              </a:ext>
            </a:extLst>
          </p:cNvPr>
          <p:cNvGraphicFramePr>
            <a:graphicFrameLocks noChangeAspect="1"/>
          </p:cNvGraphicFramePr>
          <p:nvPr>
            <p:extLst/>
          </p:nvPr>
        </p:nvGraphicFramePr>
        <p:xfrm>
          <a:off x="994297" y="0"/>
          <a:ext cx="6169981" cy="6819129"/>
        </p:xfrm>
        <a:graphic>
          <a:graphicData uri="http://schemas.openxmlformats.org/presentationml/2006/ole">
            <mc:AlternateContent xmlns:mc="http://schemas.openxmlformats.org/markup-compatibility/2006">
              <mc:Choice xmlns:v="urn:schemas-microsoft-com:vml" Requires="v">
                <p:oleObj spid="_x0000_s1042" name="Acrobat Document" r:id="rId3" imgW="7543732" imgH="11658600" progId="AcroExch.Document.11">
                  <p:embed/>
                </p:oleObj>
              </mc:Choice>
              <mc:Fallback>
                <p:oleObj name="Acrobat Document" r:id="rId3" imgW="7543732" imgH="11658600" progId="AcroExch.Document.11">
                  <p:embed/>
                  <p:pic>
                    <p:nvPicPr>
                      <p:cNvPr id="4" name="Object 3">
                        <a:extLst>
                          <a:ext uri="{FF2B5EF4-FFF2-40B4-BE49-F238E27FC236}">
                            <a16:creationId xmlns:a16="http://schemas.microsoft.com/office/drawing/2014/main" id="{FF5986A7-B135-4B6D-B4D9-FEC59E98D602}"/>
                          </a:ext>
                        </a:extLst>
                      </p:cNvPr>
                      <p:cNvPicPr/>
                      <p:nvPr/>
                    </p:nvPicPr>
                    <p:blipFill>
                      <a:blip r:embed="rId4"/>
                      <a:stretch>
                        <a:fillRect/>
                      </a:stretch>
                    </p:blipFill>
                    <p:spPr>
                      <a:xfrm>
                        <a:off x="994297" y="0"/>
                        <a:ext cx="6169981" cy="6819129"/>
                      </a:xfrm>
                      <a:prstGeom prst="rect">
                        <a:avLst/>
                      </a:prstGeom>
                    </p:spPr>
                  </p:pic>
                </p:oleObj>
              </mc:Fallback>
            </mc:AlternateContent>
          </a:graphicData>
        </a:graphic>
      </p:graphicFrame>
    </p:spTree>
    <p:extLst>
      <p:ext uri="{BB962C8B-B14F-4D97-AF65-F5344CB8AC3E}">
        <p14:creationId xmlns:p14="http://schemas.microsoft.com/office/powerpoint/2010/main" val="37653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25963"/>
          </a:xfrm>
        </p:spPr>
        <p:txBody>
          <a:bodyPr>
            <a:normAutofit fontScale="77500" lnSpcReduction="20000"/>
          </a:bodyPr>
          <a:lstStyle/>
          <a:p>
            <a:pPr marL="45720" indent="0">
              <a:buNone/>
            </a:pPr>
            <a:r>
              <a:rPr lang="en-US" dirty="0"/>
              <a:t>Beaumont uses an electronic medical record (EMR) system named EPIC.  In EPIC, when students log into the system, they must choose their faculty or preceptor;  which will then be authorized as their co-signer.  </a:t>
            </a:r>
          </a:p>
          <a:p>
            <a:pPr marL="45720" indent="0">
              <a:buNone/>
            </a:pPr>
            <a:endParaRPr lang="en-US" dirty="0"/>
          </a:p>
          <a:p>
            <a:pPr marL="45720" indent="0">
              <a:buNone/>
            </a:pPr>
            <a:r>
              <a:rPr lang="en-US" i="1" dirty="0"/>
              <a:t>A tip sheet on logging in and cosigning is on our website.</a:t>
            </a:r>
          </a:p>
          <a:p>
            <a:pPr marL="45720" indent="0">
              <a:buNone/>
            </a:pPr>
            <a:endParaRPr lang="en-US" dirty="0"/>
          </a:p>
          <a:p>
            <a:pPr marL="45720" indent="0">
              <a:buNone/>
            </a:pPr>
            <a:r>
              <a:rPr lang="en-US" dirty="0"/>
              <a:t>For any paper recording, students must sign first and last name, SN and school to all notes (i.e. Mary Doe, SN, OCC).</a:t>
            </a:r>
          </a:p>
          <a:p>
            <a:pPr marL="45720" indent="0">
              <a:buNone/>
            </a:pPr>
            <a:endParaRPr lang="en-US" dirty="0"/>
          </a:p>
          <a:p>
            <a:pPr marL="45720" indent="0">
              <a:buNone/>
            </a:pPr>
            <a:r>
              <a:rPr lang="en-US" sz="2900" dirty="0">
                <a:solidFill>
                  <a:srgbClr val="FF0000"/>
                </a:solidFill>
              </a:rPr>
              <a:t>If you have difficulty logging in </a:t>
            </a:r>
            <a:r>
              <a:rPr lang="en-US" sz="2900" b="1" u="sng" dirty="0">
                <a:solidFill>
                  <a:srgbClr val="FF0000"/>
                </a:solidFill>
              </a:rPr>
              <a:t>DO NOT</a:t>
            </a:r>
            <a:r>
              <a:rPr lang="en-US" sz="2900" b="1" dirty="0">
                <a:solidFill>
                  <a:srgbClr val="FF0000"/>
                </a:solidFill>
              </a:rPr>
              <a:t> CONTACT THE UNIT MANAGER OR THE I.T. HelpDesk</a:t>
            </a:r>
            <a:r>
              <a:rPr lang="en-US" sz="2900" dirty="0">
                <a:solidFill>
                  <a:srgbClr val="FF0000"/>
                </a:solidFill>
              </a:rPr>
              <a:t>; contact Nursing Education and Research at (248) 551-6420.</a:t>
            </a:r>
          </a:p>
        </p:txBody>
      </p:sp>
      <p:sp>
        <p:nvSpPr>
          <p:cNvPr id="3" name="Title 2"/>
          <p:cNvSpPr>
            <a:spLocks noGrp="1"/>
          </p:cNvSpPr>
          <p:nvPr>
            <p:ph type="title"/>
          </p:nvPr>
        </p:nvSpPr>
        <p:spPr/>
        <p:txBody>
          <a:bodyPr/>
          <a:lstStyle/>
          <a:p>
            <a:r>
              <a:rPr lang="en-US" dirty="0">
                <a:effectLst>
                  <a:outerShdw blurRad="38100" dist="38100" dir="2700000" algn="tl">
                    <a:srgbClr val="000000">
                      <a:alpha val="43137"/>
                    </a:srgbClr>
                  </a:outerShdw>
                </a:effectLst>
              </a:rPr>
              <a:t>Charting</a:t>
            </a:r>
          </a:p>
        </p:txBody>
      </p:sp>
    </p:spTree>
    <p:extLst>
      <p:ext uri="{BB962C8B-B14F-4D97-AF65-F5344CB8AC3E}">
        <p14:creationId xmlns:p14="http://schemas.microsoft.com/office/powerpoint/2010/main" val="428237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solidFill>
            <a:schemeClr val="bg1"/>
          </a:solidFill>
        </p:spPr>
        <p:txBody>
          <a:bodyPr rtlCol="0">
            <a:normAutofit/>
          </a:bodyPr>
          <a:lstStyle/>
          <a:p>
            <a:pPr>
              <a:defRPr/>
            </a:pPr>
            <a:r>
              <a:rPr lang="en-US" sz="4000" dirty="0">
                <a:solidFill>
                  <a:schemeClr val="bg1"/>
                </a:solidFill>
                <a:effectLst>
                  <a:outerShdw blurRad="38100" dist="38100" dir="2700000" algn="tl">
                    <a:srgbClr val="000000"/>
                  </a:outerShdw>
                </a:effectLst>
                <a:latin typeface="Palatino Linotype" pitchFamily="18" charset="0"/>
              </a:rPr>
              <a:t>   </a:t>
            </a:r>
            <a:r>
              <a:rPr lang="en-US" sz="4000" dirty="0">
                <a:effectLst>
                  <a:outerShdw blurRad="38100" dist="38100" dir="2700000" algn="tl">
                    <a:srgbClr val="000000">
                      <a:alpha val="43137"/>
                    </a:srgbClr>
                  </a:outerShdw>
                </a:effectLst>
              </a:rPr>
              <a:t>Medications</a:t>
            </a:r>
            <a:endParaRPr lang="en-US" sz="4000" dirty="0">
              <a:solidFill>
                <a:schemeClr val="bg1"/>
              </a:solidFill>
              <a:effectLst>
                <a:outerShdw blurRad="38100" dist="38100" dir="2700000" algn="tl">
                  <a:srgbClr val="000000"/>
                </a:outerShdw>
              </a:effectLst>
              <a:latin typeface="Palatino Linotype" pitchFamily="18" charset="0"/>
            </a:endParaRPr>
          </a:p>
        </p:txBody>
      </p:sp>
      <p:sp>
        <p:nvSpPr>
          <p:cNvPr id="28675" name="Text Box 3"/>
          <p:cNvSpPr txBox="1">
            <a:spLocks noChangeArrowheads="1"/>
          </p:cNvSpPr>
          <p:nvPr/>
        </p:nvSpPr>
        <p:spPr bwMode="auto">
          <a:xfrm>
            <a:off x="609600" y="1333870"/>
            <a:ext cx="7924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50000"/>
              </a:spcBef>
            </a:pPr>
            <a:r>
              <a:rPr lang="en-US" altLang="en-US" sz="2800" dirty="0">
                <a:latin typeface="+mn-lt"/>
              </a:rPr>
              <a:t>Only faculty will have an ID number and a password to access the Pyxis medication system.  Students may administer medications under the supervision of their faculty. </a:t>
            </a:r>
          </a:p>
          <a:p>
            <a:pPr marL="342900" indent="-342900">
              <a:spcBef>
                <a:spcPct val="50000"/>
              </a:spcBef>
            </a:pPr>
            <a:r>
              <a:rPr lang="en-US" altLang="en-US" sz="2800" dirty="0">
                <a:latin typeface="+mn-lt"/>
              </a:rPr>
              <a:t>Both faculty and student must initial and sign on the Medication Administration Record or e-MAR.</a:t>
            </a:r>
          </a:p>
          <a:p>
            <a:pPr marL="342900" indent="-342900">
              <a:spcBef>
                <a:spcPct val="50000"/>
              </a:spcBef>
            </a:pPr>
            <a:r>
              <a:rPr lang="en-US" sz="2800" dirty="0">
                <a:latin typeface="+mn-lt"/>
              </a:rPr>
              <a:t>To access Pyxis you will use the same instructor ID# and password you use for EPIC. After that you should be prompted to register your fingerprint</a:t>
            </a:r>
            <a:r>
              <a:rPr lang="en-US" sz="2400" dirty="0">
                <a:latin typeface="+mn-lt"/>
              </a:rPr>
              <a:t>.</a:t>
            </a:r>
          </a:p>
        </p:txBody>
      </p:sp>
    </p:spTree>
    <p:extLst>
      <p:ext uri="{BB962C8B-B14F-4D97-AF65-F5344CB8AC3E}">
        <p14:creationId xmlns:p14="http://schemas.microsoft.com/office/powerpoint/2010/main" val="239188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a:solidFill>
                  <a:srgbClr val="C00000"/>
                </a:solidFill>
              </a:rPr>
              <a:t>Our patients are the center of all we do at Beaumont</a:t>
            </a:r>
          </a:p>
          <a:p>
            <a:r>
              <a:rPr lang="en-US" sz="2800" dirty="0"/>
              <a:t>Faculty is required to introduce themselves and their students to patients, and ensure the </a:t>
            </a:r>
            <a:r>
              <a:rPr lang="en-US" sz="2800" b="1" dirty="0">
                <a:solidFill>
                  <a:srgbClr val="C00000"/>
                </a:solidFill>
              </a:rPr>
              <a:t>patient agrees </a:t>
            </a:r>
            <a:r>
              <a:rPr lang="en-US" sz="2800" dirty="0"/>
              <a:t>to have a student work with them</a:t>
            </a:r>
          </a:p>
          <a:p>
            <a:r>
              <a:rPr lang="en-US" sz="2800" dirty="0"/>
              <a:t>Reassure the patient that your student is under your and their nurse’s supervision at all times </a:t>
            </a:r>
          </a:p>
          <a:p>
            <a:r>
              <a:rPr lang="en-US" sz="2800" dirty="0"/>
              <a:t>If the patient does not want a student involved in their care, please change the patient assignment to accommodate their wishes</a:t>
            </a:r>
          </a:p>
          <a:p>
            <a:endParaRPr lang="en-US" dirty="0"/>
          </a:p>
        </p:txBody>
      </p:sp>
      <p:sp>
        <p:nvSpPr>
          <p:cNvPr id="3" name="Title 2"/>
          <p:cNvSpPr>
            <a:spLocks noGrp="1"/>
          </p:cNvSpPr>
          <p:nvPr>
            <p:ph type="title"/>
          </p:nvPr>
        </p:nvSpPr>
        <p:spPr/>
        <p:txBody>
          <a:bodyPr/>
          <a:lstStyle/>
          <a:p>
            <a:r>
              <a:rPr lang="en-US" dirty="0"/>
              <a:t>Patient Family Centered Care</a:t>
            </a:r>
          </a:p>
        </p:txBody>
      </p:sp>
    </p:spTree>
    <p:extLst>
      <p:ext uri="{BB962C8B-B14F-4D97-AF65-F5344CB8AC3E}">
        <p14:creationId xmlns:p14="http://schemas.microsoft.com/office/powerpoint/2010/main" val="344905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224529"/>
          </a:xfrm>
        </p:spPr>
        <p:txBody>
          <a:bodyPr>
            <a:normAutofit/>
          </a:bodyPr>
          <a:lstStyle/>
          <a:p>
            <a:pPr marL="45720" indent="0">
              <a:spcAft>
                <a:spcPts val="1200"/>
              </a:spcAft>
              <a:buNone/>
              <a:defRPr/>
            </a:pPr>
            <a:r>
              <a:rPr lang="en-US" sz="2800" dirty="0"/>
              <a:t>Through ACEMAPP you completed training modules that all universities and hospitals have in common, however, there is additional training that must be completed specifically for Beaumont </a:t>
            </a:r>
            <a:r>
              <a:rPr lang="en-US" sz="2800" b="1" dirty="0">
                <a:solidFill>
                  <a:srgbClr val="C00000"/>
                </a:solidFill>
              </a:rPr>
              <a:t>prior to your first day of clinical. </a:t>
            </a:r>
          </a:p>
          <a:p>
            <a:pPr marL="45720" indent="0">
              <a:spcAft>
                <a:spcPts val="1200"/>
              </a:spcAft>
              <a:buNone/>
              <a:defRPr/>
            </a:pPr>
            <a:endParaRPr lang="en-US" sz="2800" dirty="0">
              <a:solidFill>
                <a:srgbClr val="FF0000"/>
              </a:solidFill>
            </a:endParaRPr>
          </a:p>
        </p:txBody>
      </p:sp>
      <p:sp>
        <p:nvSpPr>
          <p:cNvPr id="3" name="Title 2">
            <a:extLst>
              <a:ext uri="{FF2B5EF4-FFF2-40B4-BE49-F238E27FC236}">
                <a16:creationId xmlns:a16="http://schemas.microsoft.com/office/drawing/2014/main" id="{C3481E20-6C12-4890-8491-84F72B4353F4}"/>
              </a:ext>
            </a:extLst>
          </p:cNvPr>
          <p:cNvSpPr>
            <a:spLocks noGrp="1"/>
          </p:cNvSpPr>
          <p:nvPr>
            <p:ph type="title"/>
          </p:nvPr>
        </p:nvSpPr>
        <p:spPr/>
        <p:txBody>
          <a:bodyPr/>
          <a:lstStyle/>
          <a:p>
            <a:r>
              <a:rPr lang="en-US" dirty="0"/>
              <a:t>Training</a:t>
            </a:r>
          </a:p>
        </p:txBody>
      </p:sp>
    </p:spTree>
    <p:extLst>
      <p:ext uri="{BB962C8B-B14F-4D97-AF65-F5344CB8AC3E}">
        <p14:creationId xmlns:p14="http://schemas.microsoft.com/office/powerpoint/2010/main" val="234977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solidFill>
            <a:schemeClr val="bg1"/>
          </a:solidFill>
        </p:spPr>
        <p:txBody>
          <a:bodyPr rtlCol="0">
            <a:normAutofit fontScale="90000"/>
          </a:bodyPr>
          <a:lstStyle/>
          <a:p>
            <a:pPr eaLnBrk="1" fontAlgn="auto" hangingPunct="1">
              <a:spcAft>
                <a:spcPts val="0"/>
              </a:spcAft>
              <a:defRPr/>
            </a:pPr>
            <a:r>
              <a:rPr lang="en-US" sz="4000" dirty="0">
                <a:solidFill>
                  <a:srgbClr val="0070C0"/>
                </a:solidFill>
                <a:effectLst>
                  <a:outerShdw blurRad="38100" dist="38100" dir="2700000" algn="tl">
                    <a:srgbClr val="000000"/>
                  </a:outerShdw>
                </a:effectLst>
                <a:latin typeface="Palatino Linotype" pitchFamily="18" charset="0"/>
              </a:rPr>
              <a:t>Welcome to Beaumont Hospital, Troy</a:t>
            </a:r>
          </a:p>
        </p:txBody>
      </p:sp>
      <p:sp>
        <p:nvSpPr>
          <p:cNvPr id="19459" name="Text Box 5"/>
          <p:cNvSpPr txBox="1">
            <a:spLocks noChangeArrowheads="1"/>
          </p:cNvSpPr>
          <p:nvPr/>
        </p:nvSpPr>
        <p:spPr bwMode="auto">
          <a:xfrm>
            <a:off x="762000" y="1752600"/>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latin typeface="Arial" panose="020B0604020202020204" pitchFamily="34" charset="0"/>
              </a:rPr>
              <a:t>Welcome to Beaumont.  We hope our affiliation will be a positive one and provide the needed clinical learning experience for your students. </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We make every attempt to place you and your students in the atmosphere most suitable for the level of learning you request, however there may be times that particular units requested are unavailable.  Occasionally, the number of clinical placements and their learning requirements necessitate that we have more than one group of students rotating through in a given week.  If this impedes your clinical experience please contact us and we will attempt to adjust your placement. </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endParaRPr lang="en-US" altLang="en-US" sz="1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47830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9C60-2F61-4C4A-8519-4ADA7F1026AC}"/>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47E8B216-28BA-4024-B29D-FDF4DB084F3D}"/>
              </a:ext>
            </a:extLst>
          </p:cNvPr>
          <p:cNvSpPr>
            <a:spLocks noGrp="1"/>
          </p:cNvSpPr>
          <p:nvPr>
            <p:ph idx="1"/>
          </p:nvPr>
        </p:nvSpPr>
        <p:spPr/>
        <p:txBody>
          <a:bodyPr>
            <a:normAutofit/>
          </a:bodyPr>
          <a:lstStyle/>
          <a:p>
            <a:r>
              <a:rPr lang="en-US" sz="2800" dirty="0"/>
              <a:t>Beaumont regulatory and nursing modules are housed in our system called </a:t>
            </a:r>
            <a:r>
              <a:rPr lang="en-US" sz="2800" b="1" dirty="0" err="1">
                <a:solidFill>
                  <a:srgbClr val="C00000"/>
                </a:solidFill>
              </a:rPr>
              <a:t>HealthStream</a:t>
            </a:r>
            <a:r>
              <a:rPr lang="en-US" sz="2800" dirty="0">
                <a:solidFill>
                  <a:srgbClr val="C00000"/>
                </a:solidFill>
              </a:rPr>
              <a:t> </a:t>
            </a:r>
            <a:r>
              <a:rPr lang="en-US" sz="2800" dirty="0"/>
              <a:t>and</a:t>
            </a:r>
            <a:r>
              <a:rPr lang="en-US" sz="2800" dirty="0">
                <a:solidFill>
                  <a:srgbClr val="C00000"/>
                </a:solidFill>
              </a:rPr>
              <a:t> </a:t>
            </a:r>
            <a:r>
              <a:rPr lang="en-US" sz="2800" dirty="0"/>
              <a:t>are required yearly. </a:t>
            </a:r>
          </a:p>
          <a:p>
            <a:endParaRPr lang="en-US" sz="2800" dirty="0"/>
          </a:p>
          <a:p>
            <a:r>
              <a:rPr lang="en-US" sz="2800" dirty="0"/>
              <a:t>Beaumont Electronic Medical Record (EMR) training modules previously housed in our system called </a:t>
            </a:r>
            <a:r>
              <a:rPr lang="en-US" sz="2800" b="1" dirty="0">
                <a:solidFill>
                  <a:srgbClr val="003594"/>
                </a:solidFill>
              </a:rPr>
              <a:t>IT Training Center </a:t>
            </a:r>
            <a:r>
              <a:rPr lang="en-US" sz="2800" dirty="0"/>
              <a:t>are being moved to </a:t>
            </a:r>
            <a:r>
              <a:rPr lang="en-US" sz="2800" b="1" dirty="0" err="1">
                <a:solidFill>
                  <a:srgbClr val="C00000"/>
                </a:solidFill>
              </a:rPr>
              <a:t>HealthStream</a:t>
            </a:r>
            <a:r>
              <a:rPr lang="en-US" sz="2800" dirty="0"/>
              <a:t> on January 1, 2020. </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2036DE26-A9D5-4752-B522-FB2906DBF930}"/>
              </a:ext>
            </a:extLst>
          </p:cNvPr>
          <p:cNvSpPr>
            <a:spLocks noGrp="1"/>
          </p:cNvSpPr>
          <p:nvPr>
            <p:ph type="dt" sz="half" idx="10"/>
          </p:nvPr>
        </p:nvSpPr>
        <p:spPr/>
        <p:txBody>
          <a:bodyPr/>
          <a:lstStyle/>
          <a:p>
            <a:fld id="{ACD88254-FF18-6F43-B7A5-20B1A7DAFB2A}" type="datetime1">
              <a:rPr lang="en-US" smtClean="0"/>
              <a:t>7/23/2020</a:t>
            </a:fld>
            <a:endParaRPr lang="en-US" dirty="0"/>
          </a:p>
        </p:txBody>
      </p:sp>
      <p:sp>
        <p:nvSpPr>
          <p:cNvPr id="5" name="Slide Number Placeholder 4">
            <a:extLst>
              <a:ext uri="{FF2B5EF4-FFF2-40B4-BE49-F238E27FC236}">
                <a16:creationId xmlns:a16="http://schemas.microsoft.com/office/drawing/2014/main" id="{09ADEEBC-7E0D-459D-A4F3-F94B1C6A5D35}"/>
              </a:ext>
            </a:extLst>
          </p:cNvPr>
          <p:cNvSpPr>
            <a:spLocks noGrp="1"/>
          </p:cNvSpPr>
          <p:nvPr>
            <p:ph type="sldNum" sz="quarter" idx="12"/>
          </p:nvPr>
        </p:nvSpPr>
        <p:spPr/>
        <p:txBody>
          <a:bodyPr/>
          <a:lstStyle/>
          <a:p>
            <a:fld id="{9F3017DC-50D6-A146-A689-DB91605A2046}" type="slidenum">
              <a:rPr lang="en-US" smtClean="0"/>
              <a:t>20</a:t>
            </a:fld>
            <a:endParaRPr lang="en-US" dirty="0"/>
          </a:p>
        </p:txBody>
      </p:sp>
    </p:spTree>
    <p:extLst>
      <p:ext uri="{BB962C8B-B14F-4D97-AF65-F5344CB8AC3E}">
        <p14:creationId xmlns:p14="http://schemas.microsoft.com/office/powerpoint/2010/main" val="1513882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0B01-2FDC-4A98-BFE3-9760259BF413}"/>
              </a:ext>
            </a:extLst>
          </p:cNvPr>
          <p:cNvSpPr>
            <a:spLocks noGrp="1"/>
          </p:cNvSpPr>
          <p:nvPr>
            <p:ph type="title"/>
          </p:nvPr>
        </p:nvSpPr>
        <p:spPr/>
        <p:txBody>
          <a:bodyPr/>
          <a:lstStyle/>
          <a:p>
            <a:r>
              <a:rPr lang="en-US" dirty="0"/>
              <a:t>Beaumont Systems</a:t>
            </a:r>
          </a:p>
        </p:txBody>
      </p:sp>
      <p:sp>
        <p:nvSpPr>
          <p:cNvPr id="3" name="Content Placeholder 2">
            <a:extLst>
              <a:ext uri="{FF2B5EF4-FFF2-40B4-BE49-F238E27FC236}">
                <a16:creationId xmlns:a16="http://schemas.microsoft.com/office/drawing/2014/main" id="{E2CC8323-6BD8-4B5D-8913-D8D0CFE32283}"/>
              </a:ext>
            </a:extLst>
          </p:cNvPr>
          <p:cNvSpPr>
            <a:spLocks noGrp="1"/>
          </p:cNvSpPr>
          <p:nvPr>
            <p:ph idx="1"/>
          </p:nvPr>
        </p:nvSpPr>
        <p:spPr>
          <a:xfrm>
            <a:off x="344185" y="1343347"/>
            <a:ext cx="8229600" cy="4525963"/>
          </a:xfrm>
        </p:spPr>
        <p:txBody>
          <a:bodyPr>
            <a:normAutofit/>
          </a:bodyPr>
          <a:lstStyle/>
          <a:p>
            <a:r>
              <a:rPr lang="en-US" sz="2800" dirty="0"/>
              <a:t>The university initiates the process in </a:t>
            </a:r>
            <a:r>
              <a:rPr lang="en-US" sz="2800" b="1" dirty="0">
                <a:solidFill>
                  <a:srgbClr val="C00000"/>
                </a:solidFill>
              </a:rPr>
              <a:t>ACEMAPP</a:t>
            </a:r>
            <a:r>
              <a:rPr lang="en-US" sz="2800" dirty="0"/>
              <a:t> to send your information to Beaumont.</a:t>
            </a:r>
          </a:p>
          <a:p>
            <a:r>
              <a:rPr lang="en-US" sz="2800" dirty="0"/>
              <a:t>Within a couple days, you’ll receive an email from </a:t>
            </a:r>
            <a:r>
              <a:rPr lang="en-US" sz="2800" b="1" dirty="0">
                <a:solidFill>
                  <a:srgbClr val="C00000"/>
                </a:solidFill>
              </a:rPr>
              <a:t>HealthStream</a:t>
            </a:r>
            <a:r>
              <a:rPr lang="en-US" sz="2800" dirty="0"/>
              <a:t> stating an account has been created for you and lists the modules to complete. It includes the following disclaimer;</a:t>
            </a:r>
          </a:p>
          <a:p>
            <a:pPr lvl="1"/>
            <a:r>
              <a:rPr lang="en-US" sz="1700" b="1" dirty="0">
                <a:solidFill>
                  <a:srgbClr val="C00000"/>
                </a:solidFill>
              </a:rPr>
              <a:t>Please note:  Students and Faculty no action is required on your part at this time</a:t>
            </a:r>
            <a:r>
              <a:rPr lang="en-US" sz="1700" dirty="0">
                <a:solidFill>
                  <a:srgbClr val="C00000"/>
                </a:solidFill>
              </a:rPr>
              <a:t>. You will be receiving further instructions from your clinical program approximately one week prior to the start of your rotation. The instructions will include the due date for completion based on your clinical rotation; which are not the dates next to the courses below.   </a:t>
            </a:r>
            <a:r>
              <a:rPr lang="en-US" sz="1700" dirty="0"/>
              <a:t> </a:t>
            </a:r>
          </a:p>
          <a:p>
            <a:endParaRPr lang="en-US" sz="2800" b="1" dirty="0">
              <a:solidFill>
                <a:srgbClr val="003594"/>
              </a:solidFill>
            </a:endParaRPr>
          </a:p>
        </p:txBody>
      </p:sp>
      <p:sp>
        <p:nvSpPr>
          <p:cNvPr id="4" name="Date Placeholder 3">
            <a:extLst>
              <a:ext uri="{FF2B5EF4-FFF2-40B4-BE49-F238E27FC236}">
                <a16:creationId xmlns:a16="http://schemas.microsoft.com/office/drawing/2014/main" id="{3BF756B1-AA6C-42F8-B6F8-F1A8697AAED2}"/>
              </a:ext>
            </a:extLst>
          </p:cNvPr>
          <p:cNvSpPr>
            <a:spLocks noGrp="1"/>
          </p:cNvSpPr>
          <p:nvPr>
            <p:ph type="dt" sz="half" idx="10"/>
          </p:nvPr>
        </p:nvSpPr>
        <p:spPr/>
        <p:txBody>
          <a:bodyPr/>
          <a:lstStyle/>
          <a:p>
            <a:fld id="{ACD88254-FF18-6F43-B7A5-20B1A7DAFB2A}" type="datetime1">
              <a:rPr lang="en-US" smtClean="0"/>
              <a:t>7/23/2020</a:t>
            </a:fld>
            <a:endParaRPr lang="en-US" dirty="0"/>
          </a:p>
        </p:txBody>
      </p:sp>
      <p:sp>
        <p:nvSpPr>
          <p:cNvPr id="5" name="Slide Number Placeholder 4">
            <a:extLst>
              <a:ext uri="{FF2B5EF4-FFF2-40B4-BE49-F238E27FC236}">
                <a16:creationId xmlns:a16="http://schemas.microsoft.com/office/drawing/2014/main" id="{FFB92380-0B9F-4CFD-901D-A29BD3E7A762}"/>
              </a:ext>
            </a:extLst>
          </p:cNvPr>
          <p:cNvSpPr>
            <a:spLocks noGrp="1"/>
          </p:cNvSpPr>
          <p:nvPr>
            <p:ph type="sldNum" sz="quarter" idx="12"/>
          </p:nvPr>
        </p:nvSpPr>
        <p:spPr/>
        <p:txBody>
          <a:bodyPr/>
          <a:lstStyle/>
          <a:p>
            <a:fld id="{9F3017DC-50D6-A146-A689-DB91605A2046}" type="slidenum">
              <a:rPr lang="en-US" smtClean="0"/>
              <a:t>21</a:t>
            </a:fld>
            <a:endParaRPr lang="en-US" dirty="0"/>
          </a:p>
        </p:txBody>
      </p:sp>
    </p:spTree>
    <p:extLst>
      <p:ext uri="{BB962C8B-B14F-4D97-AF65-F5344CB8AC3E}">
        <p14:creationId xmlns:p14="http://schemas.microsoft.com/office/powerpoint/2010/main" val="415966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5EFD-FC8A-4229-B70A-2C4D707FE6CD}"/>
              </a:ext>
            </a:extLst>
          </p:cNvPr>
          <p:cNvSpPr>
            <a:spLocks noGrp="1"/>
          </p:cNvSpPr>
          <p:nvPr>
            <p:ph type="title"/>
          </p:nvPr>
        </p:nvSpPr>
        <p:spPr/>
        <p:txBody>
          <a:bodyPr/>
          <a:lstStyle/>
          <a:p>
            <a:r>
              <a:rPr lang="en-US" dirty="0"/>
              <a:t>Beaumont Systems</a:t>
            </a:r>
          </a:p>
        </p:txBody>
      </p:sp>
      <p:sp>
        <p:nvSpPr>
          <p:cNvPr id="3" name="Content Placeholder 2">
            <a:extLst>
              <a:ext uri="{FF2B5EF4-FFF2-40B4-BE49-F238E27FC236}">
                <a16:creationId xmlns:a16="http://schemas.microsoft.com/office/drawing/2014/main" id="{AEA7C2D2-243A-4732-874B-363F98670354}"/>
              </a:ext>
            </a:extLst>
          </p:cNvPr>
          <p:cNvSpPr>
            <a:spLocks noGrp="1"/>
          </p:cNvSpPr>
          <p:nvPr>
            <p:ph idx="1"/>
          </p:nvPr>
        </p:nvSpPr>
        <p:spPr/>
        <p:txBody>
          <a:bodyPr>
            <a:normAutofit/>
          </a:bodyPr>
          <a:lstStyle/>
          <a:p>
            <a:endParaRPr lang="en-US" sz="2800" dirty="0"/>
          </a:p>
          <a:p>
            <a:r>
              <a:rPr lang="en-US" sz="2800" dirty="0"/>
              <a:t>As stated in the Disclaimer, you’ll receive an email from </a:t>
            </a:r>
            <a:r>
              <a:rPr lang="en-US" sz="2800" b="1" dirty="0">
                <a:solidFill>
                  <a:srgbClr val="C00000"/>
                </a:solidFill>
              </a:rPr>
              <a:t>NursingStudents@Beaumont.org </a:t>
            </a:r>
            <a:r>
              <a:rPr lang="en-US" sz="2800" dirty="0"/>
              <a:t>with your ID# and instructions on creating a password through a web link </a:t>
            </a:r>
            <a:r>
              <a:rPr lang="en-US" sz="2800" b="1" dirty="0">
                <a:solidFill>
                  <a:srgbClr val="C00000"/>
                </a:solidFill>
              </a:rPr>
              <a:t>approximately one week prior to the start of your rotation.</a:t>
            </a:r>
            <a:endParaRPr lang="en-US" sz="2800" b="1" dirty="0"/>
          </a:p>
        </p:txBody>
      </p:sp>
      <p:sp>
        <p:nvSpPr>
          <p:cNvPr id="4" name="Date Placeholder 3">
            <a:extLst>
              <a:ext uri="{FF2B5EF4-FFF2-40B4-BE49-F238E27FC236}">
                <a16:creationId xmlns:a16="http://schemas.microsoft.com/office/drawing/2014/main" id="{F1C1BBB5-0EFB-4BE6-907C-501237DB93C0}"/>
              </a:ext>
            </a:extLst>
          </p:cNvPr>
          <p:cNvSpPr>
            <a:spLocks noGrp="1"/>
          </p:cNvSpPr>
          <p:nvPr>
            <p:ph type="dt" sz="half" idx="10"/>
          </p:nvPr>
        </p:nvSpPr>
        <p:spPr/>
        <p:txBody>
          <a:bodyPr/>
          <a:lstStyle/>
          <a:p>
            <a:fld id="{ACD88254-FF18-6F43-B7A5-20B1A7DAFB2A}" type="datetime1">
              <a:rPr lang="en-US" smtClean="0"/>
              <a:t>7/23/2020</a:t>
            </a:fld>
            <a:endParaRPr lang="en-US" dirty="0"/>
          </a:p>
        </p:txBody>
      </p:sp>
      <p:sp>
        <p:nvSpPr>
          <p:cNvPr id="5" name="Slide Number Placeholder 4">
            <a:extLst>
              <a:ext uri="{FF2B5EF4-FFF2-40B4-BE49-F238E27FC236}">
                <a16:creationId xmlns:a16="http://schemas.microsoft.com/office/drawing/2014/main" id="{49A7BC09-D8BF-473A-AC40-93FC77F41E95}"/>
              </a:ext>
            </a:extLst>
          </p:cNvPr>
          <p:cNvSpPr>
            <a:spLocks noGrp="1"/>
          </p:cNvSpPr>
          <p:nvPr>
            <p:ph type="sldNum" sz="quarter" idx="12"/>
          </p:nvPr>
        </p:nvSpPr>
        <p:spPr/>
        <p:txBody>
          <a:bodyPr/>
          <a:lstStyle/>
          <a:p>
            <a:fld id="{9F3017DC-50D6-A146-A689-DB91605A2046}" type="slidenum">
              <a:rPr lang="en-US" smtClean="0"/>
              <a:t>22</a:t>
            </a:fld>
            <a:endParaRPr lang="en-US" dirty="0"/>
          </a:p>
        </p:txBody>
      </p:sp>
    </p:spTree>
    <p:extLst>
      <p:ext uri="{BB962C8B-B14F-4D97-AF65-F5344CB8AC3E}">
        <p14:creationId xmlns:p14="http://schemas.microsoft.com/office/powerpoint/2010/main" val="65869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9A3D-9B76-4A76-B597-8B2965A309B6}"/>
              </a:ext>
            </a:extLst>
          </p:cNvPr>
          <p:cNvSpPr>
            <a:spLocks noGrp="1"/>
          </p:cNvSpPr>
          <p:nvPr>
            <p:ph type="title"/>
          </p:nvPr>
        </p:nvSpPr>
        <p:spPr/>
        <p:txBody>
          <a:bodyPr/>
          <a:lstStyle/>
          <a:p>
            <a:r>
              <a:rPr lang="en-US" dirty="0"/>
              <a:t>Preceptor Placement</a:t>
            </a:r>
          </a:p>
        </p:txBody>
      </p:sp>
      <p:sp>
        <p:nvSpPr>
          <p:cNvPr id="3" name="Content Placeholder 2">
            <a:extLst>
              <a:ext uri="{FF2B5EF4-FFF2-40B4-BE49-F238E27FC236}">
                <a16:creationId xmlns:a16="http://schemas.microsoft.com/office/drawing/2014/main" id="{8E68C28A-833D-425E-ABBB-8FC65367320E}"/>
              </a:ext>
            </a:extLst>
          </p:cNvPr>
          <p:cNvSpPr>
            <a:spLocks noGrp="1"/>
          </p:cNvSpPr>
          <p:nvPr>
            <p:ph idx="1"/>
          </p:nvPr>
        </p:nvSpPr>
        <p:spPr/>
        <p:txBody>
          <a:bodyPr>
            <a:normAutofit fontScale="85000" lnSpcReduction="10000"/>
          </a:bodyPr>
          <a:lstStyle/>
          <a:p>
            <a:r>
              <a:rPr lang="en-US" dirty="0"/>
              <a:t>Beaumont obtains preceptors with degree and experience levels in areas requested by the university</a:t>
            </a:r>
          </a:p>
          <a:p>
            <a:r>
              <a:rPr lang="en-US" dirty="0"/>
              <a:t>The university matches students with our preceptors</a:t>
            </a:r>
          </a:p>
          <a:p>
            <a:r>
              <a:rPr lang="en-US" dirty="0"/>
              <a:t>Once students are assigned and the ACEMAPP roster is sent to us, we send out the training information</a:t>
            </a:r>
          </a:p>
          <a:p>
            <a:r>
              <a:rPr lang="en-US" dirty="0"/>
              <a:t>Once training is completed, we send an email to the </a:t>
            </a:r>
            <a:r>
              <a:rPr lang="en-US" b="1" dirty="0">
                <a:solidFill>
                  <a:srgbClr val="C00000"/>
                </a:solidFill>
              </a:rPr>
              <a:t>Administrative Manager, RN preceptor, Faculty and Student </a:t>
            </a:r>
            <a:r>
              <a:rPr lang="en-US" dirty="0"/>
              <a:t>which contains contact information so that the student can arrange their hours</a:t>
            </a:r>
          </a:p>
        </p:txBody>
      </p:sp>
      <p:sp>
        <p:nvSpPr>
          <p:cNvPr id="4" name="Date Placeholder 3">
            <a:extLst>
              <a:ext uri="{FF2B5EF4-FFF2-40B4-BE49-F238E27FC236}">
                <a16:creationId xmlns:a16="http://schemas.microsoft.com/office/drawing/2014/main" id="{56060385-A647-4566-9F6E-5F2FBD426CB3}"/>
              </a:ext>
            </a:extLst>
          </p:cNvPr>
          <p:cNvSpPr>
            <a:spLocks noGrp="1"/>
          </p:cNvSpPr>
          <p:nvPr>
            <p:ph type="dt" sz="half" idx="10"/>
          </p:nvPr>
        </p:nvSpPr>
        <p:spPr/>
        <p:txBody>
          <a:bodyPr/>
          <a:lstStyle/>
          <a:p>
            <a:fld id="{ACD88254-FF18-6F43-B7A5-20B1A7DAFB2A}" type="datetime1">
              <a:rPr lang="en-US" smtClean="0"/>
              <a:t>7/23/2020</a:t>
            </a:fld>
            <a:endParaRPr lang="en-US" dirty="0"/>
          </a:p>
        </p:txBody>
      </p:sp>
      <p:sp>
        <p:nvSpPr>
          <p:cNvPr id="5" name="Slide Number Placeholder 4">
            <a:extLst>
              <a:ext uri="{FF2B5EF4-FFF2-40B4-BE49-F238E27FC236}">
                <a16:creationId xmlns:a16="http://schemas.microsoft.com/office/drawing/2014/main" id="{11F39259-B74A-417A-929B-010FED578735}"/>
              </a:ext>
            </a:extLst>
          </p:cNvPr>
          <p:cNvSpPr>
            <a:spLocks noGrp="1"/>
          </p:cNvSpPr>
          <p:nvPr>
            <p:ph type="sldNum" sz="quarter" idx="12"/>
          </p:nvPr>
        </p:nvSpPr>
        <p:spPr/>
        <p:txBody>
          <a:bodyPr/>
          <a:lstStyle/>
          <a:p>
            <a:fld id="{9F3017DC-50D6-A146-A689-DB91605A2046}" type="slidenum">
              <a:rPr lang="en-US" smtClean="0"/>
              <a:t>23</a:t>
            </a:fld>
            <a:endParaRPr lang="en-US" dirty="0"/>
          </a:p>
        </p:txBody>
      </p:sp>
    </p:spTree>
    <p:extLst>
      <p:ext uri="{BB962C8B-B14F-4D97-AF65-F5344CB8AC3E}">
        <p14:creationId xmlns:p14="http://schemas.microsoft.com/office/powerpoint/2010/main" val="1294926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482C-BD66-4BBB-8DEB-C5DB8AED297C}"/>
              </a:ext>
            </a:extLst>
          </p:cNvPr>
          <p:cNvSpPr>
            <a:spLocks noGrp="1"/>
          </p:cNvSpPr>
          <p:nvPr>
            <p:ph type="title"/>
          </p:nvPr>
        </p:nvSpPr>
        <p:spPr/>
        <p:txBody>
          <a:bodyPr/>
          <a:lstStyle/>
          <a:p>
            <a:r>
              <a:rPr lang="en-US" dirty="0"/>
              <a:t>Faculty Responsibilities</a:t>
            </a:r>
          </a:p>
        </p:txBody>
      </p:sp>
      <p:sp>
        <p:nvSpPr>
          <p:cNvPr id="3" name="Content Placeholder 2">
            <a:extLst>
              <a:ext uri="{FF2B5EF4-FFF2-40B4-BE49-F238E27FC236}">
                <a16:creationId xmlns:a16="http://schemas.microsoft.com/office/drawing/2014/main" id="{FCA9625C-2644-4571-8CDF-7E390CB0012D}"/>
              </a:ext>
            </a:extLst>
          </p:cNvPr>
          <p:cNvSpPr>
            <a:spLocks noGrp="1"/>
          </p:cNvSpPr>
          <p:nvPr>
            <p:ph idx="1"/>
          </p:nvPr>
        </p:nvSpPr>
        <p:spPr/>
        <p:txBody>
          <a:bodyPr>
            <a:normAutofit/>
          </a:bodyPr>
          <a:lstStyle/>
          <a:p>
            <a:r>
              <a:rPr lang="en-US" dirty="0"/>
              <a:t>Most faculty visit the campus to meet with their student and preceptor, therefore, faculty are required to complete regulatory and nursing modules. </a:t>
            </a:r>
          </a:p>
          <a:p>
            <a:r>
              <a:rPr lang="en-US" dirty="0"/>
              <a:t>When on hospital campus wear university identification badges. </a:t>
            </a:r>
          </a:p>
          <a:p>
            <a:endParaRPr lang="en-US" dirty="0"/>
          </a:p>
        </p:txBody>
      </p:sp>
      <p:sp>
        <p:nvSpPr>
          <p:cNvPr id="4" name="Date Placeholder 3">
            <a:extLst>
              <a:ext uri="{FF2B5EF4-FFF2-40B4-BE49-F238E27FC236}">
                <a16:creationId xmlns:a16="http://schemas.microsoft.com/office/drawing/2014/main" id="{062C7AD6-38D3-4F00-986A-31D7982B8D2A}"/>
              </a:ext>
            </a:extLst>
          </p:cNvPr>
          <p:cNvSpPr>
            <a:spLocks noGrp="1"/>
          </p:cNvSpPr>
          <p:nvPr>
            <p:ph type="dt" sz="half" idx="10"/>
          </p:nvPr>
        </p:nvSpPr>
        <p:spPr/>
        <p:txBody>
          <a:bodyPr/>
          <a:lstStyle/>
          <a:p>
            <a:fld id="{ACD88254-FF18-6F43-B7A5-20B1A7DAFB2A}" type="datetime1">
              <a:rPr lang="en-US" smtClean="0"/>
              <a:t>7/23/2020</a:t>
            </a:fld>
            <a:endParaRPr lang="en-US" dirty="0"/>
          </a:p>
        </p:txBody>
      </p:sp>
      <p:sp>
        <p:nvSpPr>
          <p:cNvPr id="5" name="Slide Number Placeholder 4">
            <a:extLst>
              <a:ext uri="{FF2B5EF4-FFF2-40B4-BE49-F238E27FC236}">
                <a16:creationId xmlns:a16="http://schemas.microsoft.com/office/drawing/2014/main" id="{47EC4792-BBA4-41C1-B219-36C0DC9FD0C7}"/>
              </a:ext>
            </a:extLst>
          </p:cNvPr>
          <p:cNvSpPr>
            <a:spLocks noGrp="1"/>
          </p:cNvSpPr>
          <p:nvPr>
            <p:ph type="sldNum" sz="quarter" idx="12"/>
          </p:nvPr>
        </p:nvSpPr>
        <p:spPr/>
        <p:txBody>
          <a:bodyPr/>
          <a:lstStyle/>
          <a:p>
            <a:fld id="{9F3017DC-50D6-A146-A689-DB91605A2046}" type="slidenum">
              <a:rPr lang="en-US" smtClean="0"/>
              <a:t>24</a:t>
            </a:fld>
            <a:endParaRPr lang="en-US" dirty="0"/>
          </a:p>
        </p:txBody>
      </p:sp>
    </p:spTree>
    <p:extLst>
      <p:ext uri="{BB962C8B-B14F-4D97-AF65-F5344CB8AC3E}">
        <p14:creationId xmlns:p14="http://schemas.microsoft.com/office/powerpoint/2010/main" val="110028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229600" cy="609600"/>
          </a:xfrm>
        </p:spPr>
        <p:txBody>
          <a:bodyPr>
            <a:normAutofit fontScale="90000"/>
          </a:bodyPr>
          <a:lstStyle/>
          <a:p>
            <a:r>
              <a:rPr lang="en-US" dirty="0">
                <a:solidFill>
                  <a:srgbClr val="0070C0"/>
                </a:solidFill>
                <a:effectLst>
                  <a:outerShdw blurRad="38100" dist="38100" dir="2700000" algn="tl">
                    <a:srgbClr val="000000">
                      <a:alpha val="43137"/>
                    </a:srgbClr>
                  </a:outerShdw>
                </a:effectLst>
              </a:rPr>
              <a:t>Parking</a:t>
            </a:r>
          </a:p>
        </p:txBody>
      </p:sp>
      <p:sp>
        <p:nvSpPr>
          <p:cNvPr id="2" name="Content Placeholder 1"/>
          <p:cNvSpPr>
            <a:spLocks noGrp="1"/>
          </p:cNvSpPr>
          <p:nvPr>
            <p:ph idx="1"/>
          </p:nvPr>
        </p:nvSpPr>
        <p:spPr>
          <a:xfrm>
            <a:off x="381000" y="914400"/>
            <a:ext cx="8001000" cy="4800600"/>
          </a:xfrm>
        </p:spPr>
        <p:txBody>
          <a:bodyPr>
            <a:normAutofit/>
          </a:bodyPr>
          <a:lstStyle/>
          <a:p>
            <a:pPr marL="45720" lvl="0" indent="0" eaLnBrk="0" fontAlgn="base" hangingPunct="0">
              <a:spcBef>
                <a:spcPct val="20000"/>
              </a:spcBef>
              <a:spcAft>
                <a:spcPts val="1200"/>
              </a:spcAft>
              <a:buClrTx/>
              <a:buSzTx/>
              <a:buNone/>
              <a:defRPr/>
            </a:pPr>
            <a:r>
              <a:rPr lang="en-US" sz="2400" kern="0" dirty="0">
                <a:solidFill>
                  <a:srgbClr val="000000"/>
                </a:solidFill>
                <a:latin typeface="Arial"/>
              </a:rPr>
              <a:t>Students/Faculty </a:t>
            </a:r>
            <a:r>
              <a:rPr lang="en-US" sz="2400" b="1" u="sng" kern="0" dirty="0">
                <a:solidFill>
                  <a:srgbClr val="FF0000"/>
                </a:solidFill>
                <a:latin typeface="Arial"/>
              </a:rPr>
              <a:t>MUST</a:t>
            </a:r>
            <a:r>
              <a:rPr lang="en-US" sz="2400" kern="0" dirty="0">
                <a:solidFill>
                  <a:srgbClr val="FF0000"/>
                </a:solidFill>
                <a:latin typeface="Arial"/>
              </a:rPr>
              <a:t> </a:t>
            </a:r>
            <a:r>
              <a:rPr lang="en-US" sz="2400" kern="0" dirty="0">
                <a:solidFill>
                  <a:srgbClr val="000000"/>
                </a:solidFill>
                <a:latin typeface="Arial"/>
              </a:rPr>
              <a:t>park across the street in the Beaumont Medical Center, Sterling Heights parking lot located on the east side of </a:t>
            </a:r>
            <a:r>
              <a:rPr lang="en-US" sz="2400" kern="0" dirty="0" err="1">
                <a:solidFill>
                  <a:srgbClr val="000000"/>
                </a:solidFill>
                <a:latin typeface="Arial"/>
              </a:rPr>
              <a:t>Dequindre</a:t>
            </a:r>
            <a:r>
              <a:rPr lang="en-US" sz="2400" kern="0" dirty="0">
                <a:solidFill>
                  <a:srgbClr val="000000"/>
                </a:solidFill>
                <a:latin typeface="Arial"/>
              </a:rPr>
              <a:t> Road (opposite the hospital). The bridge should be utilized to get to the hospital. The bridge entrance is on the second floor of the Beaumont Medical Center.</a:t>
            </a:r>
          </a:p>
          <a:p>
            <a:pPr marL="45720" lvl="0" indent="0" eaLnBrk="0" fontAlgn="base" hangingPunct="0">
              <a:spcBef>
                <a:spcPct val="20000"/>
              </a:spcBef>
              <a:spcAft>
                <a:spcPts val="1200"/>
              </a:spcAft>
              <a:buClrTx/>
              <a:buSzTx/>
              <a:buNone/>
              <a:defRPr/>
            </a:pPr>
            <a:r>
              <a:rPr lang="en-US" sz="2400" kern="0" dirty="0">
                <a:solidFill>
                  <a:srgbClr val="000000"/>
                </a:solidFill>
                <a:latin typeface="Arial"/>
              </a:rPr>
              <a:t>Students/Faculty </a:t>
            </a:r>
            <a:r>
              <a:rPr lang="en-US" sz="2400" b="1" u="sng" kern="0" dirty="0">
                <a:solidFill>
                  <a:srgbClr val="FF0000"/>
                </a:solidFill>
                <a:latin typeface="Arial"/>
              </a:rPr>
              <a:t>are not permitted</a:t>
            </a:r>
            <a:r>
              <a:rPr lang="en-US" sz="2400" kern="0" dirty="0">
                <a:solidFill>
                  <a:srgbClr val="FF0000"/>
                </a:solidFill>
                <a:latin typeface="Arial"/>
              </a:rPr>
              <a:t>  </a:t>
            </a:r>
            <a:r>
              <a:rPr lang="en-US" sz="2400" kern="0" dirty="0">
                <a:solidFill>
                  <a:srgbClr val="000000"/>
                </a:solidFill>
                <a:latin typeface="Arial"/>
              </a:rPr>
              <a:t>to</a:t>
            </a:r>
            <a:r>
              <a:rPr lang="en-US" sz="2400" kern="0" dirty="0">
                <a:solidFill>
                  <a:srgbClr val="FF0000"/>
                </a:solidFill>
                <a:latin typeface="Arial"/>
              </a:rPr>
              <a:t> </a:t>
            </a:r>
            <a:r>
              <a:rPr lang="en-US" sz="2400" kern="0" dirty="0">
                <a:solidFill>
                  <a:srgbClr val="000000"/>
                </a:solidFill>
                <a:latin typeface="Arial"/>
              </a:rPr>
              <a:t>park in designated “Patient &amp; Visitor Parking Only” areas (i.e. Patient/Visitor Lots or Decks</a:t>
            </a:r>
            <a:r>
              <a:rPr lang="en-US" sz="2400" b="1" kern="0" dirty="0">
                <a:latin typeface="Arial"/>
              </a:rPr>
              <a:t>).  </a:t>
            </a:r>
            <a:r>
              <a:rPr lang="en-US" sz="2400" b="1" u="sng" kern="0" dirty="0">
                <a:latin typeface="Arial"/>
              </a:rPr>
              <a:t>Violators will be booted or towed, at their own expense as well as a $100 fine.</a:t>
            </a:r>
            <a:endParaRPr lang="en-US" sz="800" b="1" kern="0" dirty="0">
              <a:latin typeface="Arial"/>
            </a:endParaRPr>
          </a:p>
          <a:p>
            <a:pPr marL="45720" lvl="0" indent="0" eaLnBrk="0" fontAlgn="base" hangingPunct="0">
              <a:spcBef>
                <a:spcPct val="20000"/>
              </a:spcBef>
              <a:spcAft>
                <a:spcPts val="1200"/>
              </a:spcAft>
              <a:buClrTx/>
              <a:buSzTx/>
              <a:buNone/>
              <a:defRPr/>
            </a:pPr>
            <a:endParaRPr lang="en-US" sz="2400" kern="0" dirty="0">
              <a:solidFill>
                <a:srgbClr val="000000"/>
              </a:solidFill>
              <a:latin typeface="Arial"/>
            </a:endParaRPr>
          </a:p>
          <a:p>
            <a:pPr>
              <a:spcBef>
                <a:spcPts val="0"/>
              </a:spcBef>
              <a:defRPr/>
            </a:pPr>
            <a:endParaRPr lang="en-US" sz="1000" kern="0" dirty="0">
              <a:solidFill>
                <a:sysClr val="windowText" lastClr="000000"/>
              </a:solidFill>
            </a:endParaRPr>
          </a:p>
          <a:p>
            <a:pPr marL="45720" indent="0">
              <a:spcAft>
                <a:spcPts val="1200"/>
              </a:spcAft>
              <a:buNone/>
            </a:pPr>
            <a:endParaRPr lang="en-US" dirty="0"/>
          </a:p>
        </p:txBody>
      </p:sp>
    </p:spTree>
    <p:extLst>
      <p:ext uri="{BB962C8B-B14F-4D97-AF65-F5344CB8AC3E}">
        <p14:creationId xmlns:p14="http://schemas.microsoft.com/office/powerpoint/2010/main" val="119565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4826" t="7350" r="2834" b="4208"/>
          <a:stretch>
            <a:fillRect/>
          </a:stretch>
        </p:blipFill>
        <p:spPr bwMode="auto">
          <a:xfrm>
            <a:off x="990600" y="914400"/>
            <a:ext cx="7467600" cy="5182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23" name="TextBox 4"/>
          <p:cNvSpPr txBox="1">
            <a:spLocks noChangeArrowheads="1"/>
          </p:cNvSpPr>
          <p:nvPr/>
        </p:nvSpPr>
        <p:spPr bwMode="auto">
          <a:xfrm>
            <a:off x="381000" y="36195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rPr>
              <a:t>Campus Map</a:t>
            </a:r>
          </a:p>
        </p:txBody>
      </p:sp>
    </p:spTree>
    <p:extLst>
      <p:ext uri="{BB962C8B-B14F-4D97-AF65-F5344CB8AC3E}">
        <p14:creationId xmlns:p14="http://schemas.microsoft.com/office/powerpoint/2010/main" val="249870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l="2245" t="6197" r="2242" b="18013"/>
          <a:stretch>
            <a:fillRect/>
          </a:stretch>
        </p:blipFill>
        <p:spPr bwMode="auto">
          <a:xfrm>
            <a:off x="457200" y="1290638"/>
            <a:ext cx="8064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96200" y="1290638"/>
            <a:ext cx="762000" cy="738187"/>
          </a:xfrm>
          <a:prstGeom prst="rect">
            <a:avLst/>
          </a:prstGeom>
          <a:solidFill>
            <a:schemeClr val="bg1">
              <a:lumMod val="85000"/>
            </a:schemeClr>
          </a:solidFill>
        </p:spPr>
        <p:txBody>
          <a:bodyPr>
            <a:spAutoFit/>
          </a:bodyPr>
          <a:lstStyle/>
          <a:p>
            <a:pPr>
              <a:defRPr/>
            </a:pPr>
            <a:r>
              <a:rPr lang="en-US" dirty="0"/>
              <a:t>   </a:t>
            </a:r>
            <a:r>
              <a:rPr lang="en-US" sz="1200" dirty="0"/>
              <a:t>W</a:t>
            </a:r>
          </a:p>
          <a:p>
            <a:pPr>
              <a:defRPr/>
            </a:pPr>
            <a:r>
              <a:rPr lang="en-US" sz="1200" dirty="0"/>
              <a:t> S       N</a:t>
            </a:r>
          </a:p>
          <a:p>
            <a:pPr>
              <a:defRPr/>
            </a:pPr>
            <a:r>
              <a:rPr lang="en-US" sz="1200" dirty="0"/>
              <a:t>     E</a:t>
            </a:r>
          </a:p>
        </p:txBody>
      </p:sp>
      <p:sp>
        <p:nvSpPr>
          <p:cNvPr id="20" name="TextBox 19"/>
          <p:cNvSpPr txBox="1"/>
          <p:nvPr/>
        </p:nvSpPr>
        <p:spPr>
          <a:xfrm>
            <a:off x="609600" y="1984375"/>
            <a:ext cx="1524000" cy="307975"/>
          </a:xfrm>
          <a:prstGeom prst="rect">
            <a:avLst/>
          </a:prstGeom>
          <a:solidFill>
            <a:schemeClr val="bg2">
              <a:lumMod val="60000"/>
              <a:lumOff val="40000"/>
            </a:schemeClr>
          </a:solidFill>
        </p:spPr>
        <p:txBody>
          <a:bodyPr>
            <a:spAutoFit/>
          </a:bodyPr>
          <a:lstStyle/>
          <a:p>
            <a:pPr>
              <a:defRPr/>
            </a:pPr>
            <a:r>
              <a:rPr lang="en-US" sz="1400" dirty="0" err="1"/>
              <a:t>Dequindre</a:t>
            </a:r>
            <a:r>
              <a:rPr lang="en-US" sz="1400" dirty="0"/>
              <a:t> Road</a:t>
            </a:r>
          </a:p>
        </p:txBody>
      </p:sp>
      <p:sp>
        <p:nvSpPr>
          <p:cNvPr id="3" name="5-Point Star 2"/>
          <p:cNvSpPr/>
          <p:nvPr/>
        </p:nvSpPr>
        <p:spPr>
          <a:xfrm>
            <a:off x="1633538" y="4191000"/>
            <a:ext cx="347662" cy="3810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p:nvSpPr>
        <p:spPr>
          <a:xfrm>
            <a:off x="2605088" y="5105400"/>
            <a:ext cx="304800" cy="26193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1" name="TextBox 1"/>
          <p:cNvSpPr txBox="1">
            <a:spLocks noChangeArrowheads="1"/>
          </p:cNvSpPr>
          <p:nvPr/>
        </p:nvSpPr>
        <p:spPr bwMode="auto">
          <a:xfrm>
            <a:off x="457200" y="381000"/>
            <a:ext cx="4598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rPr>
              <a:t>Aerial View of Student Parking</a:t>
            </a:r>
          </a:p>
        </p:txBody>
      </p:sp>
      <p:sp>
        <p:nvSpPr>
          <p:cNvPr id="31752" name="TextBox 3"/>
          <p:cNvSpPr txBox="1">
            <a:spLocks noChangeArrowheads="1"/>
          </p:cNvSpPr>
          <p:nvPr/>
        </p:nvSpPr>
        <p:spPr bwMode="auto">
          <a:xfrm>
            <a:off x="5908675" y="1720850"/>
            <a:ext cx="6556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latin typeface="Arial" panose="020B0604020202020204" pitchFamily="34" charset="0"/>
              </a:rPr>
              <a:t>Bridge</a:t>
            </a:r>
          </a:p>
        </p:txBody>
      </p:sp>
      <p:cxnSp>
        <p:nvCxnSpPr>
          <p:cNvPr id="6" name="Straight Arrow Connector 5"/>
          <p:cNvCxnSpPr/>
          <p:nvPr/>
        </p:nvCxnSpPr>
        <p:spPr>
          <a:xfrm flipH="1">
            <a:off x="5334000" y="1984375"/>
            <a:ext cx="574675" cy="307975"/>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8058150" y="1544638"/>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550" y="1674813"/>
            <a:ext cx="228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0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solidFill>
            <a:schemeClr val="bg1"/>
          </a:solidFill>
        </p:spPr>
        <p:txBody>
          <a:bodyPr rtlCol="0">
            <a:normAutofit/>
          </a:bodyPr>
          <a:lstStyle/>
          <a:p>
            <a:pPr eaLnBrk="1" fontAlgn="auto" hangingPunct="1">
              <a:spcAft>
                <a:spcPts val="0"/>
              </a:spcAft>
              <a:defRPr/>
            </a:pPr>
            <a:r>
              <a:rPr lang="en-US" sz="4000" dirty="0">
                <a:solidFill>
                  <a:srgbClr val="0070C0"/>
                </a:solidFill>
                <a:effectLst>
                  <a:outerShdw blurRad="38100" dist="38100" dir="2700000" algn="tl">
                    <a:srgbClr val="000000"/>
                  </a:outerShdw>
                </a:effectLst>
                <a:latin typeface="Palatino Linotype" pitchFamily="18" charset="0"/>
              </a:rPr>
              <a:t>Security Access - Badges</a:t>
            </a:r>
          </a:p>
        </p:txBody>
      </p:sp>
      <p:sp>
        <p:nvSpPr>
          <p:cNvPr id="32771" name="Text Box 3"/>
          <p:cNvSpPr txBox="1">
            <a:spLocks noChangeArrowheads="1"/>
          </p:cNvSpPr>
          <p:nvPr/>
        </p:nvSpPr>
        <p:spPr bwMode="auto">
          <a:xfrm>
            <a:off x="335903" y="1534885"/>
            <a:ext cx="7848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dirty="0">
                <a:latin typeface="Arial" panose="020B0604020202020204" pitchFamily="34" charset="0"/>
              </a:rPr>
              <a:t>All faculty must wear Beaumont identification. Badges are issued by the Security Department located on the ground floor in area F (near the Learning Center). Hours are Monday - Friday, 7 a.m. - 3:30 p.m., closed 12 p.m. - 1 p.m. for lunch.</a:t>
            </a:r>
          </a:p>
          <a:p>
            <a:pPr>
              <a:spcBef>
                <a:spcPct val="0"/>
              </a:spcBef>
              <a:buFontTx/>
              <a:buNone/>
            </a:pPr>
            <a:endParaRPr lang="en-US" altLang="en-US" sz="2400" dirty="0">
              <a:latin typeface="Arial" panose="020B0604020202020204" pitchFamily="34" charset="0"/>
            </a:endParaRPr>
          </a:p>
          <a:p>
            <a:pPr marL="342900" indent="-342900">
              <a:spcBef>
                <a:spcPct val="0"/>
              </a:spcBef>
            </a:pPr>
            <a:r>
              <a:rPr lang="en-US" altLang="en-US" sz="2400" dirty="0">
                <a:latin typeface="Arial" panose="020B0604020202020204" pitchFamily="34" charset="0"/>
              </a:rPr>
              <a:t>Faculty may wear business casual with a lab coat or their school uniform. </a:t>
            </a:r>
          </a:p>
          <a:p>
            <a:pPr>
              <a:spcBef>
                <a:spcPct val="0"/>
              </a:spcBef>
              <a:buFontTx/>
              <a:buNone/>
            </a:pPr>
            <a:endParaRPr lang="en-US" altLang="en-US" sz="2400" dirty="0">
              <a:latin typeface="Arial" panose="020B0604020202020204" pitchFamily="34" charset="0"/>
            </a:endParaRPr>
          </a:p>
          <a:p>
            <a:pPr marL="342900" indent="-342900">
              <a:spcBef>
                <a:spcPct val="0"/>
              </a:spcBef>
            </a:pPr>
            <a:r>
              <a:rPr lang="en-US" altLang="en-US" sz="2400" dirty="0">
                <a:latin typeface="Arial" panose="020B0604020202020204" pitchFamily="34" charset="0"/>
              </a:rPr>
              <a:t>Students are to wear their school uniforms (</a:t>
            </a:r>
            <a:r>
              <a:rPr lang="en-US" altLang="en-US" sz="2400" u="sng" dirty="0">
                <a:latin typeface="Arial" panose="020B0604020202020204" pitchFamily="34" charset="0"/>
              </a:rPr>
              <a:t>Do Not</a:t>
            </a:r>
            <a:r>
              <a:rPr lang="en-US" altLang="en-US" sz="2400" dirty="0">
                <a:latin typeface="Arial" panose="020B0604020202020204" pitchFamily="34" charset="0"/>
              </a:rPr>
              <a:t> wear Hoodies) and school ID badges.</a:t>
            </a:r>
          </a:p>
        </p:txBody>
      </p:sp>
    </p:spTree>
    <p:extLst>
      <p:ext uri="{BB962C8B-B14F-4D97-AF65-F5344CB8AC3E}">
        <p14:creationId xmlns:p14="http://schemas.microsoft.com/office/powerpoint/2010/main" val="145840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7039-A5E6-494A-9AA0-A7539B6EFDE6}"/>
              </a:ext>
            </a:extLst>
          </p:cNvPr>
          <p:cNvSpPr>
            <a:spLocks noGrp="1"/>
          </p:cNvSpPr>
          <p:nvPr>
            <p:ph type="title"/>
          </p:nvPr>
        </p:nvSpPr>
        <p:spPr/>
        <p:txBody>
          <a:bodyPr/>
          <a:lstStyle/>
          <a:p>
            <a:r>
              <a:rPr lang="en-US" dirty="0"/>
              <a:t>Classroom Reservation</a:t>
            </a:r>
          </a:p>
        </p:txBody>
      </p:sp>
      <p:sp>
        <p:nvSpPr>
          <p:cNvPr id="3" name="Content Placeholder 2">
            <a:extLst>
              <a:ext uri="{FF2B5EF4-FFF2-40B4-BE49-F238E27FC236}">
                <a16:creationId xmlns:a16="http://schemas.microsoft.com/office/drawing/2014/main" id="{69CB77ED-6B31-4D47-92AC-FFB9C0E11E95}"/>
              </a:ext>
            </a:extLst>
          </p:cNvPr>
          <p:cNvSpPr>
            <a:spLocks noGrp="1"/>
          </p:cNvSpPr>
          <p:nvPr>
            <p:ph idx="1"/>
          </p:nvPr>
        </p:nvSpPr>
        <p:spPr/>
        <p:txBody>
          <a:bodyPr/>
          <a:lstStyle/>
          <a:p>
            <a:r>
              <a:rPr lang="en-US" dirty="0"/>
              <a:t>Request for rooms should be sent to </a:t>
            </a:r>
            <a:r>
              <a:rPr lang="en-US" u="sng" dirty="0">
                <a:hlinkClick r:id="rId2" tooltip="mailto:Krystal.Garbarino@beaumont.org&#10;Ctrl+Click or tap to follow the link"/>
              </a:rPr>
              <a:t>Krystal.Garbarino@beaumont.org</a:t>
            </a:r>
            <a:r>
              <a:rPr lang="en-US" dirty="0"/>
              <a:t>. </a:t>
            </a:r>
          </a:p>
          <a:p>
            <a:pPr marL="0" indent="0">
              <a:buNone/>
            </a:pPr>
            <a:endParaRPr lang="en-US" dirty="0"/>
          </a:p>
          <a:p>
            <a:r>
              <a:rPr lang="en-US" dirty="0"/>
              <a:t> Please keep in mind conference rooms are very limited and although we will try to accommodate your request it may not be possible. </a:t>
            </a:r>
          </a:p>
          <a:p>
            <a:endParaRPr lang="en-US" dirty="0"/>
          </a:p>
        </p:txBody>
      </p:sp>
    </p:spTree>
    <p:extLst>
      <p:ext uri="{BB962C8B-B14F-4D97-AF65-F5344CB8AC3E}">
        <p14:creationId xmlns:p14="http://schemas.microsoft.com/office/powerpoint/2010/main" val="389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700" dirty="0">
                <a:effectLst>
                  <a:outerShdw blurRad="38100" dist="38100" dir="2700000" algn="tl">
                    <a:srgbClr val="000000">
                      <a:alpha val="43137"/>
                    </a:srgbClr>
                  </a:outerShdw>
                </a:effectLst>
                <a:latin typeface="Times New Roman" pitchFamily="18" charset="0"/>
                <a:cs typeface="Times New Roman" pitchFamily="18" charset="0"/>
              </a:rPr>
              <a:t>Alliance for Clinical Experience (ACE)</a:t>
            </a:r>
          </a:p>
        </p:txBody>
      </p:sp>
      <p:sp>
        <p:nvSpPr>
          <p:cNvPr id="2" name="Content Placeholder 1"/>
          <p:cNvSpPr>
            <a:spLocks noGrp="1"/>
          </p:cNvSpPr>
          <p:nvPr>
            <p:ph idx="1"/>
          </p:nvPr>
        </p:nvSpPr>
        <p:spPr/>
        <p:txBody>
          <a:bodyPr>
            <a:normAutofit/>
          </a:bodyPr>
          <a:lstStyle/>
          <a:p>
            <a:pPr marL="45720" indent="0">
              <a:spcAft>
                <a:spcPts val="1200"/>
              </a:spcAft>
              <a:buNone/>
              <a:defRPr/>
            </a:pPr>
            <a:r>
              <a:rPr lang="en-US" sz="2000" dirty="0">
                <a:latin typeface="Times New Roman" pitchFamily="18" charset="0"/>
                <a:cs typeface="Times New Roman" pitchFamily="18" charset="0"/>
              </a:rPr>
              <a:t>Michigan educational institutions and clinical facilities have joined with the Michigan Health Council to improve placing students’ for clinical experiences.  The program is called Alliance for Clinical Experience (ACE).  Through ACE you have completed some training modules that all universities and hospitals have in common, however, there is additional training that must be completed specifically for Beaumont prior to your first day of clinical. </a:t>
            </a:r>
          </a:p>
          <a:p>
            <a:pPr marL="45720" indent="0">
              <a:spcAft>
                <a:spcPts val="1200"/>
              </a:spcAft>
              <a:buNone/>
              <a:defRPr/>
            </a:pPr>
            <a:r>
              <a:rPr lang="en-US" sz="2000" dirty="0">
                <a:latin typeface="Times New Roman" pitchFamily="18" charset="0"/>
                <a:cs typeface="Times New Roman" pitchFamily="18" charset="0"/>
              </a:rPr>
              <a:t>The Beaumont specific training modules are in your personal learning account.  The Compliance, Confidentiality and Orientation modules are done yearly.  The Electronic Medical Record (EMR) training modules are done only once.  Keep your user name and password as you will use this account if you return in future semesters.</a:t>
            </a:r>
          </a:p>
        </p:txBody>
      </p:sp>
    </p:spTree>
    <p:extLst>
      <p:ext uri="{BB962C8B-B14F-4D97-AF65-F5344CB8AC3E}">
        <p14:creationId xmlns:p14="http://schemas.microsoft.com/office/powerpoint/2010/main" val="270988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Our patients are the center of all we do at Beaumont</a:t>
            </a:r>
          </a:p>
          <a:p>
            <a:r>
              <a:rPr lang="en-US" dirty="0"/>
              <a:t>Therefore as general practice for Faculty that bring students to campus for unit-based rotations we ask that you introduce your students to their assigned patients, and ensure that the patients agree to have a student work with them</a:t>
            </a:r>
          </a:p>
          <a:p>
            <a:r>
              <a:rPr lang="en-US" dirty="0"/>
              <a:t>Reassuring the patients that your student is under your and their nurse’s supervision at all times</a:t>
            </a:r>
          </a:p>
          <a:p>
            <a:r>
              <a:rPr lang="en-US" dirty="0"/>
              <a:t>If the patient does not want a student involved in their care, please change the patient assignment to accommodate their wishes</a:t>
            </a:r>
          </a:p>
          <a:p>
            <a:endParaRPr lang="en-US" dirty="0"/>
          </a:p>
        </p:txBody>
      </p:sp>
      <p:sp>
        <p:nvSpPr>
          <p:cNvPr id="3" name="Title 2"/>
          <p:cNvSpPr>
            <a:spLocks noGrp="1"/>
          </p:cNvSpPr>
          <p:nvPr>
            <p:ph type="title"/>
          </p:nvPr>
        </p:nvSpPr>
        <p:spPr/>
        <p:txBody>
          <a:bodyPr/>
          <a:lstStyle/>
          <a:p>
            <a:r>
              <a:rPr lang="en-US" dirty="0"/>
              <a:t>Process</a:t>
            </a:r>
          </a:p>
        </p:txBody>
      </p:sp>
    </p:spTree>
    <p:extLst>
      <p:ext uri="{BB962C8B-B14F-4D97-AF65-F5344CB8AC3E}">
        <p14:creationId xmlns:p14="http://schemas.microsoft.com/office/powerpoint/2010/main" val="181395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Experience Guidelines</a:t>
            </a:r>
          </a:p>
        </p:txBody>
      </p:sp>
      <p:pic>
        <p:nvPicPr>
          <p:cNvPr id="4" name="Content Placeholder 3"/>
          <p:cNvPicPr>
            <a:picLocks noGrp="1"/>
          </p:cNvPicPr>
          <p:nvPr>
            <p:ph idx="1"/>
          </p:nvPr>
        </p:nvPicPr>
        <p:blipFill rotWithShape="1">
          <a:blip r:embed="rId2"/>
          <a:srcRect l="16186" t="9686" r="65865" b="8279"/>
          <a:stretch/>
        </p:blipFill>
        <p:spPr bwMode="auto">
          <a:xfrm>
            <a:off x="2365350" y="1360264"/>
            <a:ext cx="3967124" cy="4765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6583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15239" t="30134" r="56404" b="9053"/>
          <a:stretch/>
        </p:blipFill>
        <p:spPr bwMode="auto">
          <a:xfrm>
            <a:off x="757646" y="487679"/>
            <a:ext cx="7950925" cy="5660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3223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solidFill>
            <a:srgbClr val="0070C0"/>
          </a:solidFill>
        </p:spPr>
        <p:txBody>
          <a:bodyPr rtlCol="0">
            <a:normAutofit/>
          </a:bodyPr>
          <a:lstStyle/>
          <a:p>
            <a:pPr eaLnBrk="1" fontAlgn="auto" hangingPunct="1">
              <a:spcAft>
                <a:spcPts val="0"/>
              </a:spcAft>
              <a:defRPr/>
            </a:pPr>
            <a:r>
              <a:rPr lang="en-US" sz="4000" dirty="0">
                <a:solidFill>
                  <a:schemeClr val="bg1"/>
                </a:solidFill>
                <a:effectLst>
                  <a:outerShdw blurRad="38100" dist="38100" dir="2700000" algn="tl">
                    <a:srgbClr val="000000"/>
                  </a:outerShdw>
                </a:effectLst>
                <a:latin typeface="Palatino Linotype" pitchFamily="18" charset="0"/>
              </a:rPr>
              <a:t>Questions?</a:t>
            </a:r>
          </a:p>
        </p:txBody>
      </p:sp>
      <p:sp>
        <p:nvSpPr>
          <p:cNvPr id="38915" name="Text Box 3"/>
          <p:cNvSpPr txBox="1">
            <a:spLocks noChangeArrowheads="1"/>
          </p:cNvSpPr>
          <p:nvPr/>
        </p:nvSpPr>
        <p:spPr bwMode="auto">
          <a:xfrm>
            <a:off x="609600" y="16764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latin typeface="Arial" panose="020B0604020202020204" pitchFamily="34" charset="0"/>
                <a:cs typeface="Arial" panose="020B0604020202020204" pitchFamily="34" charset="0"/>
              </a:rPr>
              <a:t>Please contact the Nursing Education &amp; Research Department at (248) 964-8140 if you need any assistance.  Our office is located in the Moceri Learning Center, lower level area F.</a:t>
            </a:r>
            <a:endParaRPr lang="en-US" altLang="en-US" sz="1800">
              <a:latin typeface="Arial" panose="020B0604020202020204" pitchFamily="34" charset="0"/>
              <a:cs typeface="Arial" panose="020B0604020202020204" pitchFamily="34" charset="0"/>
            </a:endParaRPr>
          </a:p>
        </p:txBody>
      </p:sp>
      <p:pic>
        <p:nvPicPr>
          <p:cNvPr id="38916" name="Picture 6" descr="MC900434675[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49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1"/>
          <p:cNvSpPr txBox="1">
            <a:spLocks noChangeArrowheads="1"/>
          </p:cNvSpPr>
          <p:nvPr/>
        </p:nvSpPr>
        <p:spPr bwMode="auto">
          <a:xfrm>
            <a:off x="2438400" y="4343400"/>
            <a:ext cx="434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solidFill>
                  <a:srgbClr val="FF0000"/>
                </a:solidFill>
                <a:latin typeface="Arial" panose="020B0604020202020204" pitchFamily="34" charset="0"/>
                <a:cs typeface="Times New Roman" panose="02020603050405020304" pitchFamily="18" charset="0"/>
              </a:rPr>
              <a:t>If you receive this message, please click the </a:t>
            </a:r>
            <a:r>
              <a:rPr lang="en-US" altLang="en-US" sz="1200" b="1">
                <a:solidFill>
                  <a:srgbClr val="FF0000"/>
                </a:solidFill>
                <a:latin typeface="Arial" panose="020B0604020202020204" pitchFamily="34" charset="0"/>
                <a:cs typeface="Times New Roman" panose="02020603050405020304" pitchFamily="18" charset="0"/>
              </a:rPr>
              <a:t>Allow</a:t>
            </a:r>
            <a:r>
              <a:rPr lang="en-US" altLang="en-US" sz="1200">
                <a:solidFill>
                  <a:srgbClr val="FF0000"/>
                </a:solidFill>
                <a:latin typeface="Arial" panose="020B0604020202020204" pitchFamily="34" charset="0"/>
                <a:cs typeface="Times New Roman" panose="02020603050405020304" pitchFamily="18" charset="0"/>
              </a:rPr>
              <a:t> button</a:t>
            </a:r>
          </a:p>
        </p:txBody>
      </p:sp>
      <p:pic>
        <p:nvPicPr>
          <p:cNvPr id="38918" name="Picture 12" descr="Adobe Security W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48200"/>
            <a:ext cx="33909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Line 9"/>
          <p:cNvSpPr>
            <a:spLocks noChangeShapeType="1"/>
          </p:cNvSpPr>
          <p:nvPr/>
        </p:nvSpPr>
        <p:spPr bwMode="auto">
          <a:xfrm flipH="1">
            <a:off x="4800600" y="3733800"/>
            <a:ext cx="13716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Text Box 11"/>
          <p:cNvSpPr txBox="1">
            <a:spLocks noChangeArrowheads="1"/>
          </p:cNvSpPr>
          <p:nvPr/>
        </p:nvSpPr>
        <p:spPr bwMode="auto">
          <a:xfrm>
            <a:off x="6248400" y="3429000"/>
            <a:ext cx="2057400" cy="65087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CLICK THE DONE BUTTON</a:t>
            </a:r>
          </a:p>
        </p:txBody>
      </p:sp>
    </p:spTree>
    <p:extLst>
      <p:ext uri="{BB962C8B-B14F-4D97-AF65-F5344CB8AC3E}">
        <p14:creationId xmlns:p14="http://schemas.microsoft.com/office/powerpoint/2010/main" val="329709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49729" cy="919372"/>
          </a:xfrm>
        </p:spPr>
        <p:txBody>
          <a:bodyPr>
            <a:noAutofit/>
          </a:bodyPr>
          <a:lstStyle/>
          <a:p>
            <a:r>
              <a:rPr lang="en-US" sz="3600" dirty="0"/>
              <a:t>Covid-19 Instructions for Faculty &amp; Nursing Students</a:t>
            </a:r>
          </a:p>
        </p:txBody>
      </p:sp>
      <p:sp>
        <p:nvSpPr>
          <p:cNvPr id="3" name="Content Placeholder 2"/>
          <p:cNvSpPr>
            <a:spLocks noGrp="1"/>
          </p:cNvSpPr>
          <p:nvPr>
            <p:ph idx="1"/>
          </p:nvPr>
        </p:nvSpPr>
        <p:spPr>
          <a:xfrm>
            <a:off x="657461" y="1426390"/>
            <a:ext cx="7961326" cy="4861056"/>
          </a:xfrm>
        </p:spPr>
        <p:txBody>
          <a:bodyPr>
            <a:noAutofit/>
          </a:bodyPr>
          <a:lstStyle/>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Please enter hospital through the </a:t>
            </a:r>
            <a:r>
              <a:rPr lang="en-US" sz="1400" b="1" i="1" dirty="0">
                <a:latin typeface="Arial" panose="020B0604020202020204" pitchFamily="34" charset="0"/>
                <a:cs typeface="Arial" panose="020B0604020202020204" pitchFamily="34" charset="0"/>
              </a:rPr>
              <a:t>Parking Deck Main entrance.</a:t>
            </a:r>
            <a:r>
              <a:rPr lang="en-US" sz="1400" dirty="0">
                <a:latin typeface="Arial" panose="020B0604020202020204" pitchFamily="34" charset="0"/>
                <a:cs typeface="Arial" panose="020B0604020202020204" pitchFamily="34" charset="0"/>
              </a:rPr>
              <a:t>  This entrance will be open from 5:30 a.m. to 9 p.m.  The Sterling Heights parking lot/pedestrian bridge will be available only to employees as Badge access will be required to enter. </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Each day you are entering the hospital, you are required to complete  the “</a:t>
            </a:r>
            <a:r>
              <a:rPr lang="en-US" sz="1400" b="1" i="1" dirty="0">
                <a:latin typeface="Arial" panose="020B0604020202020204" pitchFamily="34" charset="0"/>
                <a:cs typeface="Arial" panose="020B0604020202020204" pitchFamily="34" charset="0"/>
              </a:rPr>
              <a:t>COVID-19 Assessment for non-Beaumont employed entrants</a:t>
            </a:r>
            <a:r>
              <a:rPr lang="en-US" sz="1400" dirty="0">
                <a:latin typeface="Arial" panose="020B0604020202020204" pitchFamily="34" charset="0"/>
                <a:cs typeface="Arial" panose="020B0604020202020204" pitchFamily="34" charset="0"/>
              </a:rPr>
              <a:t>” – </a:t>
            </a:r>
            <a:r>
              <a:rPr lang="en-US" sz="1400" i="1" dirty="0">
                <a:solidFill>
                  <a:srgbClr val="3333FF"/>
                </a:solidFill>
                <a:latin typeface="Arial" panose="020B0604020202020204" pitchFamily="34" charset="0"/>
                <a:cs typeface="Arial" panose="020B0604020202020204" pitchFamily="34" charset="0"/>
              </a:rPr>
              <a:t>see slides 5-7 for full details how to access online assessment process.</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Please wear your Faculty/ Student ID, which must be visible while on site. Pick up your Beaumont Faculty ID the first day you are here, or as soon as possible after receiving this information.</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You must wear a surgical mask that will be provided for you upon entry. It must be worn at all times while on site. Masks brought from home cannot be used. N95 masks will not be provided.  Students/Faculty will not be allowed to care for COVID positive patients. </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Break rooms are for staff only – we cannot share them at this time due to “social distancing”. Please try to maintain social distancing when possible on the unit.</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Hand washing and disinfecting protocols must be followed.</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Conference rooms can be requested for pre &amp; post meetings, but if these can be done off-site, it would be preferred, as we cannot guarantee a room that will provide social distancing or availability.</a:t>
            </a:r>
          </a:p>
          <a:p>
            <a:pPr lvl="0">
              <a:buFont typeface="Wingdings" panose="05000000000000000000" pitchFamily="2" charset="2"/>
              <a:buChar char="v"/>
            </a:pPr>
            <a:r>
              <a:rPr lang="en-US" sz="1400" dirty="0">
                <a:latin typeface="Arial" panose="020B0604020202020204" pitchFamily="34" charset="0"/>
                <a:cs typeface="Arial" panose="020B0604020202020204" pitchFamily="34" charset="0"/>
              </a:rPr>
              <a:t>Lockers are not available for personal items (please keep personal items as much as possible at home or locked in the trunk of your vehicle). </a:t>
            </a:r>
          </a:p>
        </p:txBody>
      </p:sp>
    </p:spTree>
    <p:extLst>
      <p:ext uri="{BB962C8B-B14F-4D97-AF65-F5344CB8AC3E}">
        <p14:creationId xmlns:p14="http://schemas.microsoft.com/office/powerpoint/2010/main" val="283105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COVID-19 ASSESSMENT FOR NON-EMPLOYED ENTRANTS</a:t>
            </a:r>
            <a:endParaRPr lang="en-US" dirty="0"/>
          </a:p>
        </p:txBody>
      </p:sp>
      <p:pic>
        <p:nvPicPr>
          <p:cNvPr id="5" name="Content Placeholder 3"/>
          <p:cNvPicPr>
            <a:picLocks noGrp="1" noChangeAspect="1"/>
          </p:cNvPicPr>
          <p:nvPr>
            <p:ph sz="half" idx="1"/>
          </p:nvPr>
        </p:nvPicPr>
        <p:blipFill rotWithShape="1">
          <a:blip r:embed="rId2"/>
          <a:srcRect l="16484" t="7815" r="65610" b="8275"/>
          <a:stretch/>
        </p:blipFill>
        <p:spPr>
          <a:xfrm>
            <a:off x="759488" y="1600200"/>
            <a:ext cx="343402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Content Placeholder 5"/>
          <p:cNvPicPr>
            <a:picLocks noGrp="1"/>
          </p:cNvPicPr>
          <p:nvPr>
            <p:ph sz="half" idx="2"/>
          </p:nvPr>
        </p:nvPicPr>
        <p:blipFill rotWithShape="1">
          <a:blip r:embed="rId3"/>
          <a:srcRect l="16185" t="10688" r="65866" b="8278"/>
          <a:stretch/>
        </p:blipFill>
        <p:spPr bwMode="auto">
          <a:xfrm>
            <a:off x="4907026" y="1575227"/>
            <a:ext cx="3520947" cy="45509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085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COVID-19 ASSESSMENT FOR NON-EMPLOYED ENTRANTS</a:t>
            </a:r>
            <a:endParaRPr lang="en-US" dirty="0"/>
          </a:p>
        </p:txBody>
      </p:sp>
      <p:pic>
        <p:nvPicPr>
          <p:cNvPr id="5" name="Content Placeholder 4"/>
          <p:cNvPicPr>
            <a:picLocks noGrp="1"/>
          </p:cNvPicPr>
          <p:nvPr>
            <p:ph sz="half" idx="1"/>
          </p:nvPr>
        </p:nvPicPr>
        <p:blipFill rotWithShape="1">
          <a:blip r:embed="rId2"/>
          <a:srcRect l="16347" t="10824" r="65865" b="7140"/>
          <a:stretch/>
        </p:blipFill>
        <p:spPr bwMode="auto">
          <a:xfrm>
            <a:off x="731839" y="1600200"/>
            <a:ext cx="3489322" cy="45259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6" name="Content Placeholder 5"/>
          <p:cNvPicPr>
            <a:picLocks noGrp="1"/>
          </p:cNvPicPr>
          <p:nvPr>
            <p:ph sz="half" idx="2"/>
          </p:nvPr>
        </p:nvPicPr>
        <p:blipFill rotWithShape="1">
          <a:blip r:embed="rId3"/>
          <a:srcRect l="16507" t="11306" r="65705" b="8850"/>
          <a:stretch/>
        </p:blipFill>
        <p:spPr bwMode="auto">
          <a:xfrm>
            <a:off x="4874281" y="1600200"/>
            <a:ext cx="3812519" cy="45259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081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COVID-19 ASSESSMENT FOR NON-EMPLOYED ENTRANTS</a:t>
            </a:r>
            <a:endParaRPr lang="en-US" sz="3600" dirty="0"/>
          </a:p>
        </p:txBody>
      </p:sp>
      <p:pic>
        <p:nvPicPr>
          <p:cNvPr id="4" name="Content Placeholder 3"/>
          <p:cNvPicPr>
            <a:picLocks noGrp="1"/>
          </p:cNvPicPr>
          <p:nvPr>
            <p:ph idx="1"/>
          </p:nvPr>
        </p:nvPicPr>
        <p:blipFill rotWithShape="1">
          <a:blip r:embed="rId3"/>
          <a:srcRect l="16530" t="14242" r="65570" b="6000"/>
          <a:stretch/>
        </p:blipFill>
        <p:spPr bwMode="auto">
          <a:xfrm>
            <a:off x="2199094" y="1564304"/>
            <a:ext cx="4428417" cy="456185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8841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90601"/>
            <a:ext cx="7772400" cy="2609850"/>
          </a:xfrm>
        </p:spPr>
        <p:txBody>
          <a:bodyPr>
            <a:normAutofit fontScale="90000"/>
          </a:bodyPr>
          <a:lstStyle/>
          <a:p>
            <a:r>
              <a:rPr lang="en-US" sz="3400" dirty="0">
                <a:effectLst>
                  <a:outerShdw blurRad="38100" dist="38100" dir="2700000" algn="tl">
                    <a:srgbClr val="000000">
                      <a:alpha val="43137"/>
                    </a:srgbClr>
                  </a:outerShdw>
                </a:effectLst>
              </a:rPr>
              <a:t>Beaumont Troy Student and Faculty website </a:t>
            </a:r>
            <a:br>
              <a:rPr lang="en-US" sz="3400" dirty="0">
                <a:effectLst>
                  <a:outerShdw blurRad="38100" dist="38100" dir="2700000" algn="tl">
                    <a:srgbClr val="000000">
                      <a:alpha val="43137"/>
                    </a:srgbClr>
                  </a:outerShdw>
                </a:effectLst>
              </a:rPr>
            </a:br>
            <a:br>
              <a:rPr lang="en-US" sz="34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https://www.beaumont.edu/nursing-education/nursing-students-troy</a:t>
            </a:r>
            <a:br>
              <a:rPr lang="en-US" sz="3400" dirty="0">
                <a:effectLst>
                  <a:outerShdw blurRad="38100" dist="38100" dir="2700000" algn="tl">
                    <a:srgbClr val="000000">
                      <a:alpha val="43137"/>
                    </a:srgbClr>
                  </a:outerShdw>
                </a:effectLst>
              </a:rPr>
            </a:br>
            <a:br>
              <a:rPr lang="en-US" sz="3400" dirty="0">
                <a:effectLst>
                  <a:outerShdw blurRad="38100" dist="38100" dir="2700000" algn="tl">
                    <a:srgbClr val="000000">
                      <a:alpha val="43137"/>
                    </a:srgbClr>
                  </a:outerShdw>
                </a:effectLst>
              </a:rPr>
            </a:br>
            <a:endParaRPr lang="en-US" sz="24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422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342900"/>
            <a:ext cx="8229600" cy="1143000"/>
          </a:xfrm>
          <a:solidFill>
            <a:schemeClr val="bg1"/>
          </a:solidFill>
        </p:spPr>
        <p:txBody>
          <a:bodyPr rtlCol="0">
            <a:normAutofit/>
          </a:bodyPr>
          <a:lstStyle/>
          <a:p>
            <a:pPr eaLnBrk="1" fontAlgn="auto" hangingPunct="1">
              <a:spcAft>
                <a:spcPts val="0"/>
              </a:spcAft>
              <a:defRPr/>
            </a:pPr>
            <a:r>
              <a:rPr lang="en-US" sz="4000" dirty="0">
                <a:solidFill>
                  <a:srgbClr val="0070C0"/>
                </a:solidFill>
                <a:effectLst>
                  <a:outerShdw blurRad="38100" dist="38100" dir="2700000" algn="tl">
                    <a:srgbClr val="000000"/>
                  </a:outerShdw>
                </a:effectLst>
                <a:latin typeface="Palatino Linotype" pitchFamily="18" charset="0"/>
              </a:rPr>
              <a:t>Before You Begin</a:t>
            </a:r>
          </a:p>
        </p:txBody>
      </p:sp>
      <p:sp>
        <p:nvSpPr>
          <p:cNvPr id="22531" name="Rectangle 3"/>
          <p:cNvSpPr>
            <a:spLocks noGrp="1" noChangeArrowheads="1"/>
          </p:cNvSpPr>
          <p:nvPr>
            <p:ph idx="1"/>
          </p:nvPr>
        </p:nvSpPr>
        <p:spPr>
          <a:xfrm>
            <a:off x="457200" y="2743200"/>
            <a:ext cx="8229600" cy="3169328"/>
          </a:xfrm>
        </p:spPr>
        <p:txBody>
          <a:bodyPr>
            <a:noAutofit/>
          </a:bodyPr>
          <a:lstStyle/>
          <a:p>
            <a:pPr lvl="1">
              <a:lnSpc>
                <a:spcPct val="90000"/>
              </a:lnSpc>
            </a:pPr>
            <a:r>
              <a:rPr lang="en-US" altLang="en-US" sz="2400" dirty="0"/>
              <a:t>You and your students have completed all training modules.</a:t>
            </a:r>
          </a:p>
          <a:p>
            <a:pPr lvl="1">
              <a:lnSpc>
                <a:spcPct val="90000"/>
              </a:lnSpc>
            </a:pPr>
            <a:r>
              <a:rPr lang="en-US" altLang="en-US" sz="2400" dirty="0"/>
              <a:t>Review our website to familiarize yourself with processes and policies.</a:t>
            </a:r>
          </a:p>
          <a:p>
            <a:pPr lvl="1">
              <a:lnSpc>
                <a:spcPct val="90000"/>
              </a:lnSpc>
            </a:pPr>
            <a:r>
              <a:rPr lang="en-US" altLang="en-US" sz="2400" dirty="0"/>
              <a:t>Meet with the Administrative Manager to discuss your clinical rotation and provide them with the </a:t>
            </a:r>
            <a:r>
              <a:rPr lang="en-US" altLang="en-US" sz="2400" b="1" i="1" dirty="0"/>
              <a:t>Student Responsibility Form </a:t>
            </a:r>
            <a:r>
              <a:rPr lang="en-US" altLang="en-US" sz="2400" dirty="0"/>
              <a:t>located</a:t>
            </a:r>
            <a:r>
              <a:rPr lang="en-US" altLang="en-US" sz="2400" b="1" i="1" dirty="0"/>
              <a:t> </a:t>
            </a:r>
            <a:r>
              <a:rPr lang="en-US" altLang="en-US" sz="2400" dirty="0"/>
              <a:t>on the Beaumont Student and Faculty website</a:t>
            </a:r>
          </a:p>
        </p:txBody>
      </p:sp>
      <p:sp>
        <p:nvSpPr>
          <p:cNvPr id="22532" name="Text Box 4"/>
          <p:cNvSpPr txBox="1">
            <a:spLocks noChangeArrowheads="1"/>
          </p:cNvSpPr>
          <p:nvPr/>
        </p:nvSpPr>
        <p:spPr bwMode="auto">
          <a:xfrm>
            <a:off x="381000" y="1828800"/>
            <a:ext cx="8216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dirty="0">
                <a:latin typeface="Arial" panose="020B0604020202020204" pitchFamily="34" charset="0"/>
              </a:rPr>
              <a:t>Please make sure the following requirements have been completed before the start of the clinical experience:</a:t>
            </a:r>
          </a:p>
        </p:txBody>
      </p:sp>
    </p:spTree>
    <p:extLst>
      <p:ext uri="{BB962C8B-B14F-4D97-AF65-F5344CB8AC3E}">
        <p14:creationId xmlns:p14="http://schemas.microsoft.com/office/powerpoint/2010/main" val="1125938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7623</TotalTime>
  <Words>1822</Words>
  <Application>Microsoft Office PowerPoint</Application>
  <PresentationFormat>On-screen Show (4:3)</PresentationFormat>
  <Paragraphs>146</Paragraphs>
  <Slides>33</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Palatino Linotype</vt:lpstr>
      <vt:lpstr>Times New Roman</vt:lpstr>
      <vt:lpstr>Wingdings</vt:lpstr>
      <vt:lpstr>Office Theme</vt:lpstr>
      <vt:lpstr>Acrobat Document</vt:lpstr>
      <vt:lpstr>Nursing Faculty  Online Orientation</vt:lpstr>
      <vt:lpstr>Welcome to Beaumont Hospital, Troy</vt:lpstr>
      <vt:lpstr>Alliance for Clinical Experience (ACE)</vt:lpstr>
      <vt:lpstr>Covid-19 Instructions for Faculty &amp; Nursing Students</vt:lpstr>
      <vt:lpstr>COVID-19 ASSESSMENT FOR NON-EMPLOYED ENTRANTS</vt:lpstr>
      <vt:lpstr>COVID-19 ASSESSMENT FOR NON-EMPLOYED ENTRANTS</vt:lpstr>
      <vt:lpstr>COVID-19 ASSESSMENT FOR NON-EMPLOYED ENTRANTS</vt:lpstr>
      <vt:lpstr>Beaumont Troy Student and Faculty website   https://www.beaumont.edu/nursing-education/nursing-students-troy  </vt:lpstr>
      <vt:lpstr>Before You Begin</vt:lpstr>
      <vt:lpstr>Beaumont policies</vt:lpstr>
      <vt:lpstr>Beaumont policies</vt:lpstr>
      <vt:lpstr>Beaumont policies Cont’d</vt:lpstr>
      <vt:lpstr>Hospital CPR</vt:lpstr>
      <vt:lpstr>Infectious Disease  </vt:lpstr>
      <vt:lpstr>PowerPoint Presentation</vt:lpstr>
      <vt:lpstr>Charting</vt:lpstr>
      <vt:lpstr>   Medications</vt:lpstr>
      <vt:lpstr>Patient Family Centered Care</vt:lpstr>
      <vt:lpstr>Training</vt:lpstr>
      <vt:lpstr>Training</vt:lpstr>
      <vt:lpstr>Beaumont Systems</vt:lpstr>
      <vt:lpstr>Beaumont Systems</vt:lpstr>
      <vt:lpstr>Preceptor Placement</vt:lpstr>
      <vt:lpstr>Faculty Responsibilities</vt:lpstr>
      <vt:lpstr>Parking</vt:lpstr>
      <vt:lpstr>PowerPoint Presentation</vt:lpstr>
      <vt:lpstr>PowerPoint Presentation</vt:lpstr>
      <vt:lpstr>Security Access - Badges</vt:lpstr>
      <vt:lpstr>Classroom Reservation</vt:lpstr>
      <vt:lpstr>Process</vt:lpstr>
      <vt:lpstr>Student Experience Guidelines</vt:lpstr>
      <vt:lpstr>PowerPoint Presentation</vt:lpstr>
      <vt:lpstr>Questions?</vt:lpstr>
    </vt:vector>
  </TitlesOfParts>
  <Company>SPM Marketing &amp;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Maslouski</dc:creator>
  <cp:lastModifiedBy>Pavkovich, Jennifer L</cp:lastModifiedBy>
  <cp:revision>43</cp:revision>
  <dcterms:created xsi:type="dcterms:W3CDTF">2015-07-15T15:24:45Z</dcterms:created>
  <dcterms:modified xsi:type="dcterms:W3CDTF">2020-07-23T15:10:48Z</dcterms:modified>
</cp:coreProperties>
</file>