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1" r:id="rId8"/>
    <p:sldId id="262" r:id="rId9"/>
    <p:sldId id="30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1" r:id="rId23"/>
    <p:sldId id="277" r:id="rId24"/>
    <p:sldId id="278" r:id="rId25"/>
    <p:sldId id="279" r:id="rId26"/>
    <p:sldId id="276" r:id="rId27"/>
    <p:sldId id="280" r:id="rId28"/>
    <p:sldId id="286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8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1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2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3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6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3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9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156F-2D68-4A0C-8687-387C9CC54D22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5FAD-6F2F-46CD-BF46-6BC1FA60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Dyspnea and Respiratory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OUWB School of Medicine</a:t>
            </a:r>
          </a:p>
          <a:p>
            <a:r>
              <a:rPr lang="en-US" dirty="0" smtClean="0"/>
              <a:t>Beaumont Health System</a:t>
            </a:r>
          </a:p>
          <a:p>
            <a:r>
              <a:rPr lang="en-US" dirty="0" smtClean="0"/>
              <a:t>Department of Emergency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6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 err="1" smtClean="0"/>
              <a:t>Asthmaticus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still not responding to aggressive respiratory measures, meds</a:t>
            </a:r>
          </a:p>
          <a:p>
            <a:pPr lvl="1"/>
            <a:r>
              <a:rPr lang="en-US" dirty="0" smtClean="0"/>
              <a:t>Intubate</a:t>
            </a:r>
          </a:p>
          <a:p>
            <a:pPr lvl="1"/>
            <a:r>
              <a:rPr lang="en-US" dirty="0" smtClean="0"/>
              <a:t>Last resort!</a:t>
            </a:r>
          </a:p>
          <a:p>
            <a:r>
              <a:rPr lang="en-US" dirty="0" smtClean="0"/>
              <a:t>Avoid breath stacking.  Vent settings to allow for prolonged </a:t>
            </a:r>
            <a:r>
              <a:rPr lang="en-US" dirty="0" err="1" smtClean="0"/>
              <a:t>Exp</a:t>
            </a:r>
            <a:r>
              <a:rPr lang="en-US" dirty="0" smtClean="0"/>
              <a:t> phase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pt</a:t>
            </a:r>
            <a:r>
              <a:rPr lang="en-US" dirty="0" smtClean="0"/>
              <a:t> loses pulses, ensure no pneumothorax, may need to perform B/L needle decompression of chest and place chest tubes</a:t>
            </a:r>
          </a:p>
          <a:p>
            <a:pPr lvl="1"/>
            <a:r>
              <a:rPr lang="en-US" dirty="0" smtClean="0"/>
              <a:t>Lungs become so </a:t>
            </a:r>
            <a:r>
              <a:rPr lang="en-US" dirty="0" err="1" smtClean="0"/>
              <a:t>hyperinflated</a:t>
            </a:r>
            <a:r>
              <a:rPr lang="en-US" dirty="0" smtClean="0"/>
              <a:t> may have spontaneous </a:t>
            </a:r>
            <a:r>
              <a:rPr lang="en-US" dirty="0" err="1" smtClean="0"/>
              <a:t>ptx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200" dirty="0" smtClean="0"/>
              <a:t>Bronchial Cast (sputum) from status asthmatics </a:t>
            </a:r>
            <a:r>
              <a:rPr lang="en-US" sz="2200" dirty="0" err="1" smtClean="0"/>
              <a:t>pt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4" y="1756996"/>
            <a:ext cx="5241741" cy="342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83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Emphysema and Chronic Bronchitis</a:t>
            </a:r>
          </a:p>
          <a:p>
            <a:r>
              <a:rPr lang="en-US" dirty="0" smtClean="0"/>
              <a:t>May have components of both</a:t>
            </a:r>
          </a:p>
          <a:p>
            <a:r>
              <a:rPr lang="en-US" dirty="0" smtClean="0"/>
              <a:t>Usually older individuals</a:t>
            </a:r>
          </a:p>
          <a:p>
            <a:r>
              <a:rPr lang="en-US" dirty="0" smtClean="0"/>
              <a:t>Major problem is </a:t>
            </a:r>
            <a:r>
              <a:rPr lang="en-US" dirty="0" err="1" smtClean="0"/>
              <a:t>hypercarbia</a:t>
            </a:r>
            <a:r>
              <a:rPr lang="en-US" dirty="0" smtClean="0"/>
              <a:t>/CO2 retention due to decreased elastic recoil</a:t>
            </a:r>
          </a:p>
          <a:p>
            <a:r>
              <a:rPr lang="en-US" dirty="0" smtClean="0"/>
              <a:t>Use your </a:t>
            </a:r>
            <a:r>
              <a:rPr lang="en-US" dirty="0" err="1" smtClean="0"/>
              <a:t>Hx</a:t>
            </a:r>
            <a:r>
              <a:rPr lang="en-US" dirty="0" smtClean="0"/>
              <a:t> &amp; PE to guide workup</a:t>
            </a:r>
          </a:p>
          <a:p>
            <a:pPr lvl="1"/>
            <a:r>
              <a:rPr lang="en-US" dirty="0" smtClean="0"/>
              <a:t>CXR</a:t>
            </a:r>
          </a:p>
          <a:p>
            <a:pPr lvl="1"/>
            <a:r>
              <a:rPr lang="en-US" dirty="0" smtClean="0"/>
              <a:t>EKG</a:t>
            </a:r>
          </a:p>
          <a:p>
            <a:pPr lvl="1"/>
            <a:r>
              <a:rPr lang="en-US" dirty="0" smtClean="0"/>
              <a:t>Labs including troponin</a:t>
            </a:r>
          </a:p>
          <a:p>
            <a:pPr lvl="2"/>
            <a:r>
              <a:rPr lang="en-US" dirty="0" smtClean="0"/>
              <a:t>Most of these </a:t>
            </a:r>
            <a:r>
              <a:rPr lang="en-US" dirty="0" err="1" smtClean="0"/>
              <a:t>pts</a:t>
            </a:r>
            <a:r>
              <a:rPr lang="en-US" dirty="0" smtClean="0"/>
              <a:t> also have underlying cardiac </a:t>
            </a:r>
            <a:r>
              <a:rPr lang="en-US" dirty="0" err="1" smtClean="0"/>
              <a:t>dz</a:t>
            </a:r>
            <a:r>
              <a:rPr lang="en-US" dirty="0" smtClean="0"/>
              <a:t>, a COPD flare increases cardiac work and may cause an MI or CHF exacerbation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300" dirty="0" smtClean="0"/>
              <a:t>Hyperinflation</a:t>
            </a:r>
            <a:endParaRPr lang="en-US" sz="2300" dirty="0"/>
          </a:p>
          <a:p>
            <a:r>
              <a:rPr lang="en-US" sz="2300" dirty="0" smtClean="0"/>
              <a:t>Decreased lung markings</a:t>
            </a:r>
          </a:p>
          <a:p>
            <a:r>
              <a:rPr lang="en-US" sz="2300" dirty="0" smtClean="0"/>
              <a:t>Flattened diaphragms</a:t>
            </a:r>
          </a:p>
          <a:p>
            <a:r>
              <a:rPr lang="en-US" sz="2300" dirty="0" smtClean="0"/>
              <a:t>May see blebs</a:t>
            </a:r>
            <a:endParaRPr lang="en-US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55" y="347295"/>
            <a:ext cx="3671887" cy="425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755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Bronchodilators</a:t>
            </a:r>
          </a:p>
          <a:p>
            <a:pPr lvl="1"/>
            <a:r>
              <a:rPr lang="en-US" dirty="0" smtClean="0"/>
              <a:t>Steroids</a:t>
            </a:r>
          </a:p>
          <a:p>
            <a:pPr lvl="1"/>
            <a:r>
              <a:rPr lang="en-US" dirty="0" smtClean="0"/>
              <a:t>+/- </a:t>
            </a:r>
            <a:r>
              <a:rPr lang="en-US" dirty="0" err="1" smtClean="0"/>
              <a:t>Abx</a:t>
            </a:r>
            <a:endParaRPr lang="en-US" dirty="0" smtClean="0"/>
          </a:p>
          <a:p>
            <a:pPr lvl="2"/>
            <a:r>
              <a:rPr lang="en-US" dirty="0" smtClean="0"/>
              <a:t>Case by case.  If infiltrate, definite </a:t>
            </a:r>
            <a:r>
              <a:rPr lang="en-US" dirty="0" err="1" smtClean="0"/>
              <a:t>abx</a:t>
            </a:r>
            <a:r>
              <a:rPr lang="en-US" dirty="0" smtClean="0"/>
              <a:t>.  If no </a:t>
            </a:r>
            <a:r>
              <a:rPr lang="en-US" dirty="0" err="1" smtClean="0"/>
              <a:t>inflitrate</a:t>
            </a:r>
            <a:r>
              <a:rPr lang="en-US" dirty="0" smtClean="0"/>
              <a:t>, some physicians still prefer atypical coverage (</a:t>
            </a:r>
            <a:r>
              <a:rPr lang="en-US" dirty="0" err="1" smtClean="0"/>
              <a:t>avelox</a:t>
            </a:r>
            <a:r>
              <a:rPr lang="en-US" dirty="0" smtClean="0"/>
              <a:t>, </a:t>
            </a:r>
            <a:r>
              <a:rPr lang="en-US" dirty="0" err="1" smtClean="0"/>
              <a:t>zithromax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BiPAP</a:t>
            </a:r>
            <a:endParaRPr lang="en-US" dirty="0" smtClean="0"/>
          </a:p>
          <a:p>
            <a:pPr lvl="2"/>
            <a:r>
              <a:rPr lang="en-US" dirty="0" smtClean="0"/>
              <a:t>Extremely useful in COPD.  Can significantly improved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 err="1" smtClean="0"/>
              <a:t>ventilatory</a:t>
            </a:r>
            <a:r>
              <a:rPr lang="en-US" dirty="0" smtClean="0"/>
              <a:t> status.</a:t>
            </a:r>
          </a:p>
          <a:p>
            <a:pPr lvl="2"/>
            <a:r>
              <a:rPr lang="en-US" dirty="0" smtClean="0"/>
              <a:t>Helps blow off CO2, improve </a:t>
            </a:r>
            <a:r>
              <a:rPr lang="en-US" dirty="0" err="1" smtClean="0"/>
              <a:t>hypercarbia</a:t>
            </a:r>
            <a:endParaRPr lang="en-US" dirty="0" smtClean="0"/>
          </a:p>
          <a:p>
            <a:pPr lvl="2"/>
            <a:r>
              <a:rPr lang="en-US" dirty="0" smtClean="0"/>
              <a:t>Can help prevent intubation of these </a:t>
            </a:r>
            <a:r>
              <a:rPr lang="en-US" dirty="0" err="1" smtClean="0"/>
              <a:t>pts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Allows for lower FiO2 while providing non-invasive pressure support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3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  <a:p>
            <a:pPr lvl="1"/>
            <a:r>
              <a:rPr lang="en-US" dirty="0" smtClean="0"/>
              <a:t>VDRF</a:t>
            </a:r>
          </a:p>
          <a:p>
            <a:pPr lvl="2"/>
            <a:r>
              <a:rPr lang="en-US" dirty="0" smtClean="0"/>
              <a:t>Even with optimal therapy, </a:t>
            </a:r>
            <a:r>
              <a:rPr lang="en-US" dirty="0" err="1" smtClean="0"/>
              <a:t>pts</a:t>
            </a:r>
            <a:r>
              <a:rPr lang="en-US" dirty="0" smtClean="0"/>
              <a:t> may still need intubation</a:t>
            </a:r>
          </a:p>
          <a:p>
            <a:pPr lvl="2"/>
            <a:r>
              <a:rPr lang="en-US" dirty="0" smtClean="0"/>
              <a:t>Those who arrive with diminished mental status need early intubation to improve CO2 retention and </a:t>
            </a:r>
            <a:r>
              <a:rPr lang="en-US" dirty="0" err="1" smtClean="0"/>
              <a:t>hypercarbia</a:t>
            </a:r>
            <a:endParaRPr lang="en-US" dirty="0" smtClean="0"/>
          </a:p>
          <a:p>
            <a:pPr lvl="1"/>
            <a:r>
              <a:rPr lang="en-US" dirty="0" smtClean="0"/>
              <a:t>Apnea</a:t>
            </a:r>
          </a:p>
          <a:p>
            <a:pPr lvl="2"/>
            <a:r>
              <a:rPr lang="en-US" dirty="0" smtClean="0"/>
              <a:t>These </a:t>
            </a:r>
            <a:r>
              <a:rPr lang="en-US" dirty="0" err="1" smtClean="0"/>
              <a:t>pts</a:t>
            </a:r>
            <a:r>
              <a:rPr lang="en-US" dirty="0" smtClean="0"/>
              <a:t> live at a higher CO2 than healthy individuals</a:t>
            </a:r>
          </a:p>
          <a:p>
            <a:pPr lvl="2"/>
            <a:r>
              <a:rPr lang="en-US" dirty="0" smtClean="0"/>
              <a:t>Due to this, SpO2 is what stimulates their </a:t>
            </a:r>
            <a:r>
              <a:rPr lang="en-US" dirty="0" err="1" smtClean="0"/>
              <a:t>resp</a:t>
            </a:r>
            <a:r>
              <a:rPr lang="en-US" dirty="0" smtClean="0"/>
              <a:t> drive</a:t>
            </a:r>
          </a:p>
          <a:p>
            <a:pPr lvl="2"/>
            <a:r>
              <a:rPr lang="en-US" dirty="0" smtClean="0"/>
              <a:t>Caution with FiO2, a NRB mask can make them </a:t>
            </a:r>
            <a:r>
              <a:rPr lang="en-US" dirty="0" err="1" smtClean="0"/>
              <a:t>apnic</a:t>
            </a:r>
            <a:r>
              <a:rPr lang="en-US" dirty="0" smtClean="0"/>
              <a:t>/</a:t>
            </a:r>
            <a:r>
              <a:rPr lang="en-US" dirty="0" err="1" smtClean="0"/>
              <a:t>hypopnic</a:t>
            </a:r>
            <a:r>
              <a:rPr lang="en-US" dirty="0"/>
              <a:t> </a:t>
            </a:r>
            <a:r>
              <a:rPr lang="en-US" dirty="0" smtClean="0"/>
              <a:t>and quickly worsen the situation, further increase their CO2 retention                cardiac arrest</a:t>
            </a:r>
          </a:p>
          <a:p>
            <a:pPr lvl="2"/>
            <a:r>
              <a:rPr lang="en-US" dirty="0" smtClean="0"/>
              <a:t>Use lowest FiO2 possible for supplemental oxygen</a:t>
            </a:r>
          </a:p>
          <a:p>
            <a:pPr lvl="2"/>
            <a:r>
              <a:rPr lang="en-US" dirty="0" smtClean="0"/>
              <a:t>Often ok with SpO2 &gt;90% in these </a:t>
            </a:r>
            <a:r>
              <a:rPr lang="en-US" dirty="0" err="1" smtClean="0"/>
              <a:t>pts</a:t>
            </a:r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6969369" y="5025273"/>
            <a:ext cx="597877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4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often diagnose clinically</a:t>
            </a:r>
          </a:p>
          <a:p>
            <a:r>
              <a:rPr lang="en-US" dirty="0" smtClean="0"/>
              <a:t>Cough, fever, malaise</a:t>
            </a:r>
          </a:p>
          <a:p>
            <a:r>
              <a:rPr lang="en-US" dirty="0" smtClean="0"/>
              <a:t>Elderly may just present with AMS</a:t>
            </a:r>
          </a:p>
          <a:p>
            <a:r>
              <a:rPr lang="en-US" dirty="0" smtClean="0"/>
              <a:t>Aspiration pneumonia risks</a:t>
            </a:r>
          </a:p>
          <a:p>
            <a:pPr lvl="1"/>
            <a:r>
              <a:rPr lang="en-US" dirty="0" smtClean="0"/>
              <a:t>h/o CVA (poor swallow), alcohol abuse, drug use, PEG tube</a:t>
            </a:r>
          </a:p>
          <a:p>
            <a:pPr lvl="1"/>
            <a:endParaRPr lang="en-US" dirty="0"/>
          </a:p>
          <a:p>
            <a:r>
              <a:rPr lang="en-US" dirty="0" smtClean="0"/>
              <a:t>Diagnostics:</a:t>
            </a:r>
          </a:p>
          <a:p>
            <a:pPr lvl="1"/>
            <a:r>
              <a:rPr lang="en-US" dirty="0" smtClean="0"/>
              <a:t>CXR (2 view optimal)</a:t>
            </a:r>
          </a:p>
          <a:p>
            <a:pPr lvl="2"/>
            <a:r>
              <a:rPr lang="en-US" dirty="0" smtClean="0"/>
              <a:t>Infiltrate may not show initially, may “bloom” after hydration</a:t>
            </a:r>
          </a:p>
          <a:p>
            <a:pPr lvl="1"/>
            <a:r>
              <a:rPr lang="en-US" dirty="0" smtClean="0"/>
              <a:t>Labs including Blood </a:t>
            </a:r>
            <a:r>
              <a:rPr lang="en-US" dirty="0" err="1" smtClean="0"/>
              <a:t>Cx’s</a:t>
            </a:r>
            <a:r>
              <a:rPr lang="en-US" dirty="0" smtClean="0"/>
              <a:t> if appears septic, anticipate ICU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9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ever</a:t>
            </a:r>
          </a:p>
          <a:p>
            <a:pPr lvl="1"/>
            <a:r>
              <a:rPr lang="en-US" dirty="0" smtClean="0"/>
              <a:t>Leukocytosis</a:t>
            </a:r>
          </a:p>
          <a:p>
            <a:pPr lvl="1"/>
            <a:r>
              <a:rPr lang="en-US" dirty="0" smtClean="0"/>
              <a:t>Infiltrate on CXR</a:t>
            </a:r>
          </a:p>
          <a:p>
            <a:r>
              <a:rPr lang="en-US" dirty="0" smtClean="0"/>
              <a:t>Again, CXR may lag behind, may diagnose a pneumonia clinically with focal </a:t>
            </a:r>
            <a:r>
              <a:rPr lang="en-US" dirty="0" err="1" smtClean="0"/>
              <a:t>rales</a:t>
            </a:r>
            <a:r>
              <a:rPr lang="en-US" dirty="0" smtClean="0"/>
              <a:t>/rhonchi and cough, fever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23" y="1366471"/>
            <a:ext cx="3338146" cy="27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18" y="3877773"/>
            <a:ext cx="3140319" cy="287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0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err="1" smtClean="0"/>
              <a:t>Outpt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inpt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endParaRPr lang="en-US" dirty="0" smtClean="0"/>
          </a:p>
          <a:p>
            <a:pPr lvl="1"/>
            <a:r>
              <a:rPr lang="en-US" dirty="0" err="1" smtClean="0"/>
              <a:t>Outpt</a:t>
            </a:r>
            <a:endParaRPr lang="en-US" dirty="0" smtClean="0"/>
          </a:p>
          <a:p>
            <a:pPr lvl="2"/>
            <a:r>
              <a:rPr lang="en-US" dirty="0" err="1" smtClean="0"/>
              <a:t>Pt</a:t>
            </a:r>
            <a:r>
              <a:rPr lang="en-US" dirty="0" smtClean="0"/>
              <a:t> overall well appearing</a:t>
            </a:r>
          </a:p>
          <a:p>
            <a:pPr lvl="2"/>
            <a:r>
              <a:rPr lang="en-US" dirty="0" smtClean="0"/>
              <a:t>No significant dyspnea, hypoxia</a:t>
            </a:r>
          </a:p>
          <a:p>
            <a:pPr lvl="2"/>
            <a:r>
              <a:rPr lang="en-US" dirty="0" smtClean="0"/>
              <a:t>Can </a:t>
            </a:r>
            <a:r>
              <a:rPr lang="en-US" dirty="0" err="1" smtClean="0"/>
              <a:t>tol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intake</a:t>
            </a:r>
          </a:p>
          <a:p>
            <a:pPr lvl="2"/>
            <a:r>
              <a:rPr lang="en-US" dirty="0" smtClean="0"/>
              <a:t>No AMS</a:t>
            </a:r>
          </a:p>
          <a:p>
            <a:pPr lvl="2"/>
            <a:r>
              <a:rPr lang="en-US" dirty="0" smtClean="0"/>
              <a:t>Labs stable (no ARF)</a:t>
            </a:r>
          </a:p>
          <a:p>
            <a:pPr lvl="2"/>
            <a:r>
              <a:rPr lang="en-US" dirty="0" smtClean="0"/>
              <a:t>Has appropriate f/u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 err="1" smtClean="0"/>
              <a:t>Inpt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endParaRPr lang="en-US" dirty="0" smtClean="0"/>
          </a:p>
          <a:p>
            <a:pPr lvl="2"/>
            <a:r>
              <a:rPr lang="en-US" dirty="0" smtClean="0"/>
              <a:t>Typically elderly</a:t>
            </a:r>
          </a:p>
          <a:p>
            <a:pPr lvl="2"/>
            <a:r>
              <a:rPr lang="en-US" dirty="0" smtClean="0"/>
              <a:t>Significant underlying lung </a:t>
            </a:r>
            <a:r>
              <a:rPr lang="en-US" dirty="0" err="1" smtClean="0"/>
              <a:t>dz</a:t>
            </a:r>
            <a:endParaRPr lang="en-US" dirty="0" smtClean="0"/>
          </a:p>
          <a:p>
            <a:pPr lvl="2"/>
            <a:r>
              <a:rPr lang="en-US" dirty="0" smtClean="0"/>
              <a:t>Cannot </a:t>
            </a:r>
            <a:r>
              <a:rPr lang="en-US" dirty="0" err="1" smtClean="0"/>
              <a:t>tol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intake</a:t>
            </a:r>
          </a:p>
          <a:p>
            <a:pPr lvl="2"/>
            <a:r>
              <a:rPr lang="en-US" dirty="0" smtClean="0"/>
              <a:t>Septic appearing</a:t>
            </a:r>
          </a:p>
          <a:p>
            <a:pPr lvl="2"/>
            <a:r>
              <a:rPr lang="en-US" dirty="0" smtClean="0"/>
              <a:t>Clinical impression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Clinical decision rules:</a:t>
            </a:r>
          </a:p>
          <a:p>
            <a:pPr lvl="2"/>
            <a:r>
              <a:rPr lang="en-US" dirty="0" smtClean="0"/>
              <a:t>Pneumonia severity index</a:t>
            </a:r>
          </a:p>
          <a:p>
            <a:pPr lvl="2"/>
            <a:r>
              <a:rPr lang="en-US" dirty="0" smtClean="0"/>
              <a:t>CURB 65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583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6"/>
            <a:endParaRPr lang="en-US" dirty="0" smtClean="0"/>
          </a:p>
          <a:p>
            <a:pPr lvl="6"/>
            <a:endParaRPr lang="en-US" dirty="0"/>
          </a:p>
          <a:p>
            <a:pPr lvl="6"/>
            <a:endParaRPr lang="en-US" dirty="0" smtClean="0"/>
          </a:p>
          <a:p>
            <a:pPr lvl="6"/>
            <a:endParaRPr lang="en-US" dirty="0"/>
          </a:p>
          <a:p>
            <a:pPr lvl="6"/>
            <a:endParaRPr lang="en-US" dirty="0" smtClean="0"/>
          </a:p>
          <a:p>
            <a:pPr lvl="6"/>
            <a:endParaRPr lang="en-US" dirty="0"/>
          </a:p>
          <a:p>
            <a:pPr lvl="6"/>
            <a:endParaRPr lang="en-US" dirty="0" smtClean="0"/>
          </a:p>
          <a:p>
            <a:pPr lvl="6"/>
            <a:endParaRPr lang="en-US" dirty="0"/>
          </a:p>
          <a:p>
            <a:pPr marL="2743200" lvl="6" indent="0">
              <a:buNone/>
            </a:pPr>
            <a:endParaRPr lang="en-US" dirty="0" smtClean="0"/>
          </a:p>
          <a:p>
            <a:pPr lvl="6"/>
            <a:endParaRPr lang="en-US" dirty="0"/>
          </a:p>
          <a:p>
            <a:pPr lvl="6"/>
            <a:endParaRPr lang="en-US" dirty="0" smtClean="0"/>
          </a:p>
          <a:p>
            <a:pPr lvl="6"/>
            <a:endParaRPr lang="en-US" dirty="0"/>
          </a:p>
          <a:p>
            <a:pPr lvl="6"/>
            <a:endParaRPr lang="en-US" sz="1400" dirty="0" smtClean="0"/>
          </a:p>
          <a:p>
            <a:pPr lvl="6"/>
            <a:r>
              <a:rPr lang="en-US" sz="1400" b="1" dirty="0" smtClean="0"/>
              <a:t>from sketchymedicine.com</a:t>
            </a:r>
          </a:p>
          <a:p>
            <a:pPr lvl="6"/>
            <a:endParaRPr lang="en-US" sz="14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</a:t>
            </a:r>
            <a:r>
              <a:rPr lang="en-US" sz="1800" dirty="0"/>
              <a:t>onfusion</a:t>
            </a:r>
          </a:p>
          <a:p>
            <a:r>
              <a:rPr lang="en-US" sz="1800" b="1" dirty="0"/>
              <a:t>U</a:t>
            </a:r>
            <a:r>
              <a:rPr lang="en-US" sz="1800" dirty="0"/>
              <a:t>rea &gt;7</a:t>
            </a:r>
          </a:p>
          <a:p>
            <a:r>
              <a:rPr lang="en-US" sz="1800" b="1" dirty="0"/>
              <a:t>R</a:t>
            </a:r>
            <a:r>
              <a:rPr lang="en-US" sz="1800" dirty="0"/>
              <a:t>espiratory rate &gt;30 breaths per minute</a:t>
            </a:r>
          </a:p>
          <a:p>
            <a:r>
              <a:rPr lang="en-US" sz="1800" b="1" dirty="0"/>
              <a:t>B</a:t>
            </a:r>
            <a:r>
              <a:rPr lang="en-US" sz="1800" dirty="0"/>
              <a:t>lood pressure &lt;90 systolic or &lt;60 diastolic</a:t>
            </a:r>
          </a:p>
          <a:p>
            <a:r>
              <a:rPr lang="en-US" sz="1800" b="1" dirty="0"/>
              <a:t>65</a:t>
            </a:r>
            <a:r>
              <a:rPr lang="en-US" sz="1800" dirty="0"/>
              <a:t> years or </a:t>
            </a:r>
            <a:r>
              <a:rPr lang="en-US" sz="1800" dirty="0" smtClean="0"/>
              <a:t>older</a:t>
            </a:r>
          </a:p>
          <a:p>
            <a:endParaRPr lang="en-US" sz="1800" dirty="0"/>
          </a:p>
          <a:p>
            <a:r>
              <a:rPr lang="en-US" sz="1800" dirty="0" smtClean="0"/>
              <a:t>Add up your points</a:t>
            </a:r>
          </a:p>
          <a:p>
            <a:pPr lvl="1"/>
            <a:r>
              <a:rPr lang="en-US" sz="1400" dirty="0"/>
              <a:t>■0 – 1 points: mild pneumonia (there’s only a 3% chance that your patient will go home and die, leaving you racked with guilt)</a:t>
            </a:r>
          </a:p>
          <a:p>
            <a:pPr lvl="1"/>
            <a:r>
              <a:rPr lang="en-US" sz="1400" dirty="0"/>
              <a:t>■2 points: moderate (9% risk of dying) – you should probably hospitalize this person</a:t>
            </a:r>
          </a:p>
          <a:p>
            <a:pPr lvl="1"/>
            <a:r>
              <a:rPr lang="en-US" sz="1400" dirty="0"/>
              <a:t>■3 – 5 points: severe (13-53% chance of dying) – you better admit this person, maybe even to the ICU</a:t>
            </a:r>
          </a:p>
          <a:p>
            <a:pPr lvl="1"/>
            <a:endParaRPr lang="en-US" sz="14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45" y="1629506"/>
            <a:ext cx="2534017" cy="467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88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055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227385"/>
            <a:ext cx="5157787" cy="3962278"/>
          </a:xfrm>
        </p:spPr>
        <p:txBody>
          <a:bodyPr/>
          <a:lstStyle/>
          <a:p>
            <a:r>
              <a:rPr lang="en-US" dirty="0" smtClean="0"/>
              <a:t>Azithromycin (</a:t>
            </a:r>
            <a:r>
              <a:rPr lang="en-US" dirty="0" err="1" smtClean="0"/>
              <a:t>Zpak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Doxycycline</a:t>
            </a:r>
          </a:p>
          <a:p>
            <a:pPr lvl="1"/>
            <a:r>
              <a:rPr lang="en-US" dirty="0" smtClean="0"/>
              <a:t>100mg </a:t>
            </a:r>
            <a:r>
              <a:rPr lang="en-US" dirty="0" err="1" smtClean="0"/>
              <a:t>po</a:t>
            </a:r>
            <a:r>
              <a:rPr lang="en-US" dirty="0" smtClean="0"/>
              <a:t> BID</a:t>
            </a:r>
          </a:p>
          <a:p>
            <a:pPr lvl="1"/>
            <a:endParaRPr lang="en-US" dirty="0"/>
          </a:p>
          <a:p>
            <a:r>
              <a:rPr lang="en-US" dirty="0" smtClean="0"/>
              <a:t>Co-morbidities (COPD, DM)</a:t>
            </a:r>
          </a:p>
          <a:p>
            <a:pPr lvl="1"/>
            <a:r>
              <a:rPr lang="en-US" dirty="0" smtClean="0"/>
              <a:t>Levofloxacin (</a:t>
            </a:r>
            <a:r>
              <a:rPr lang="en-US" dirty="0" err="1" smtClean="0"/>
              <a:t>levaquin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Moxifloxacin</a:t>
            </a:r>
            <a:r>
              <a:rPr lang="en-US" dirty="0" smtClean="0"/>
              <a:t> (</a:t>
            </a:r>
            <a:r>
              <a:rPr lang="en-US" dirty="0" err="1" smtClean="0"/>
              <a:t>avelox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Augmentin + </a:t>
            </a:r>
            <a:r>
              <a:rPr lang="en-US" dirty="0" err="1" smtClean="0"/>
              <a:t>zpak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938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Inpatient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215662"/>
            <a:ext cx="5183188" cy="3974001"/>
          </a:xfrm>
        </p:spPr>
        <p:txBody>
          <a:bodyPr/>
          <a:lstStyle/>
          <a:p>
            <a:r>
              <a:rPr lang="en-US" dirty="0"/>
              <a:t>CAP (community acquired pneumonia) </a:t>
            </a:r>
            <a:r>
              <a:rPr lang="en-US" dirty="0" err="1"/>
              <a:t>vs</a:t>
            </a:r>
            <a:r>
              <a:rPr lang="en-US" dirty="0"/>
              <a:t> HCAP (healthcare associated pneumonia)</a:t>
            </a:r>
          </a:p>
          <a:p>
            <a:r>
              <a:rPr lang="en-US" dirty="0"/>
              <a:t>Dictates your </a:t>
            </a:r>
            <a:r>
              <a:rPr lang="en-US" dirty="0" err="1"/>
              <a:t>Abx</a:t>
            </a:r>
            <a:r>
              <a:rPr lang="en-US" dirty="0"/>
              <a:t> choice</a:t>
            </a:r>
          </a:p>
          <a:p>
            <a:r>
              <a:rPr lang="en-US" dirty="0"/>
              <a:t>Each hospital has pneumonia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62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70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063262"/>
            <a:ext cx="5157787" cy="4126401"/>
          </a:xfrm>
        </p:spPr>
        <p:txBody>
          <a:bodyPr/>
          <a:lstStyle/>
          <a:p>
            <a:r>
              <a:rPr lang="en-US" dirty="0" smtClean="0"/>
              <a:t>Ceftriaxone +</a:t>
            </a:r>
          </a:p>
          <a:p>
            <a:pPr lvl="1"/>
            <a:r>
              <a:rPr lang="en-US" dirty="0" smtClean="0"/>
              <a:t>Azithromycin or doxy</a:t>
            </a:r>
          </a:p>
          <a:p>
            <a:r>
              <a:rPr lang="en-US" dirty="0" smtClean="0"/>
              <a:t>Levofloxacin</a:t>
            </a:r>
          </a:p>
          <a:p>
            <a:r>
              <a:rPr lang="en-US" smtClean="0"/>
              <a:t>Moxifloxacin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703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HCAP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72200" y="2063262"/>
            <a:ext cx="5183188" cy="4126401"/>
          </a:xfrm>
        </p:spPr>
        <p:txBody>
          <a:bodyPr/>
          <a:lstStyle/>
          <a:p>
            <a:r>
              <a:rPr lang="en-US" dirty="0" err="1" smtClean="0"/>
              <a:t>Pseudomonal</a:t>
            </a:r>
            <a:r>
              <a:rPr lang="en-US" dirty="0" smtClean="0"/>
              <a:t> coverage</a:t>
            </a:r>
          </a:p>
          <a:p>
            <a:r>
              <a:rPr lang="en-US" dirty="0" err="1" smtClean="0"/>
              <a:t>Cefepime</a:t>
            </a:r>
            <a:r>
              <a:rPr lang="en-US" dirty="0" smtClean="0"/>
              <a:t> or </a:t>
            </a:r>
            <a:r>
              <a:rPr lang="en-US" dirty="0" err="1" smtClean="0"/>
              <a:t>zosyn</a:t>
            </a:r>
            <a:r>
              <a:rPr lang="en-US" dirty="0" smtClean="0"/>
              <a:t> +</a:t>
            </a:r>
          </a:p>
          <a:p>
            <a:pPr lvl="1"/>
            <a:r>
              <a:rPr lang="en-US" dirty="0" smtClean="0"/>
              <a:t>Cipro or</a:t>
            </a:r>
          </a:p>
          <a:p>
            <a:pPr lvl="1"/>
            <a:r>
              <a:rPr lang="en-US" dirty="0" smtClean="0"/>
              <a:t>Tobramycin</a:t>
            </a:r>
          </a:p>
          <a:p>
            <a:pPr lvl="1"/>
            <a:endParaRPr lang="en-US" dirty="0"/>
          </a:p>
          <a:p>
            <a:r>
              <a:rPr lang="en-US" dirty="0" smtClean="0"/>
              <a:t>May add </a:t>
            </a:r>
            <a:r>
              <a:rPr lang="en-US" dirty="0" err="1" smtClean="0"/>
              <a:t>vanco</a:t>
            </a:r>
            <a:r>
              <a:rPr lang="en-US" dirty="0" smtClean="0"/>
              <a:t> for h/o MRSA, septic shock</a:t>
            </a:r>
          </a:p>
        </p:txBody>
      </p:sp>
    </p:spTree>
    <p:extLst>
      <p:ext uri="{BB962C8B-B14F-4D97-AF65-F5344CB8AC3E}">
        <p14:creationId xmlns:p14="http://schemas.microsoft.com/office/powerpoint/2010/main" val="329467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Acute Asthma Exacerbation</a:t>
            </a:r>
          </a:p>
          <a:p>
            <a:r>
              <a:rPr lang="en-US" dirty="0" smtClean="0"/>
              <a:t>COPD</a:t>
            </a:r>
            <a:endParaRPr lang="en-US" dirty="0"/>
          </a:p>
          <a:p>
            <a:r>
              <a:rPr lang="en-US" dirty="0" smtClean="0"/>
              <a:t>Pneumonia</a:t>
            </a:r>
          </a:p>
          <a:p>
            <a:r>
              <a:rPr lang="en-US" dirty="0" smtClean="0"/>
              <a:t>CHF</a:t>
            </a:r>
          </a:p>
          <a:p>
            <a:r>
              <a:rPr lang="en-US" dirty="0" smtClean="0"/>
              <a:t>Respiratory Failure</a:t>
            </a:r>
          </a:p>
          <a:p>
            <a:pPr lvl="1"/>
            <a:r>
              <a:rPr lang="en-US" dirty="0" smtClean="0"/>
              <a:t>Drug OD</a:t>
            </a:r>
          </a:p>
          <a:p>
            <a:pPr lvl="1"/>
            <a:r>
              <a:rPr lang="en-US" dirty="0" smtClean="0"/>
              <a:t>CNS Causes</a:t>
            </a:r>
          </a:p>
          <a:p>
            <a:r>
              <a:rPr lang="en-US" dirty="0" smtClean="0"/>
              <a:t>Airway Obstruction</a:t>
            </a:r>
          </a:p>
          <a:p>
            <a:pPr lvl="1"/>
            <a:r>
              <a:rPr lang="en-US" dirty="0" smtClean="0"/>
              <a:t>Angioedema</a:t>
            </a:r>
          </a:p>
          <a:p>
            <a:pPr lvl="1"/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Foreign Body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0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  <a:p>
            <a:pPr lvl="1"/>
            <a:r>
              <a:rPr lang="en-US" dirty="0" smtClean="0"/>
              <a:t>Septic shock</a:t>
            </a:r>
          </a:p>
          <a:p>
            <a:pPr lvl="1"/>
            <a:r>
              <a:rPr lang="en-US" dirty="0" smtClean="0"/>
              <a:t>VDRF</a:t>
            </a:r>
          </a:p>
          <a:p>
            <a:pPr lvl="1"/>
            <a:r>
              <a:rPr lang="en-US" dirty="0" smtClean="0"/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3607961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Congestive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Diastolic vs Systolic</a:t>
            </a:r>
          </a:p>
          <a:p>
            <a:pPr lvl="1"/>
            <a:r>
              <a:rPr lang="en-US" dirty="0" smtClean="0"/>
              <a:t>Impaired relaxation vs impaired contractility</a:t>
            </a:r>
          </a:p>
          <a:p>
            <a:r>
              <a:rPr lang="en-US" dirty="0" smtClean="0"/>
              <a:t>Typical presentation:</a:t>
            </a:r>
          </a:p>
          <a:p>
            <a:pPr lvl="1"/>
            <a:r>
              <a:rPr lang="en-US" dirty="0" smtClean="0"/>
              <a:t>Dyspnea, orthopnea, LE edema</a:t>
            </a:r>
          </a:p>
          <a:p>
            <a:pPr lvl="1"/>
            <a:r>
              <a:rPr lang="en-US" dirty="0" err="1" smtClean="0"/>
              <a:t>Sx’s</a:t>
            </a:r>
            <a:r>
              <a:rPr lang="en-US" dirty="0" smtClean="0"/>
              <a:t> may increase over days or sudden onset from uncontrolled HTN</a:t>
            </a:r>
          </a:p>
          <a:p>
            <a:pPr lvl="1"/>
            <a:endParaRPr lang="en-US" dirty="0"/>
          </a:p>
          <a:p>
            <a:r>
              <a:rPr lang="en-US" dirty="0" smtClean="0"/>
              <a:t>Exam:</a:t>
            </a:r>
          </a:p>
          <a:p>
            <a:pPr lvl="1"/>
            <a:r>
              <a:rPr lang="en-US" dirty="0" smtClean="0"/>
              <a:t>Tachypnea, </a:t>
            </a:r>
            <a:r>
              <a:rPr lang="en-US" dirty="0" err="1" smtClean="0"/>
              <a:t>rales</a:t>
            </a:r>
            <a:r>
              <a:rPr lang="en-US" dirty="0" smtClean="0"/>
              <a:t>, LE edema</a:t>
            </a:r>
          </a:p>
          <a:p>
            <a:pPr lvl="1"/>
            <a:endParaRPr lang="en-US" dirty="0"/>
          </a:p>
          <a:p>
            <a:r>
              <a:rPr lang="en-US" dirty="0" smtClean="0"/>
              <a:t>Vitals</a:t>
            </a:r>
          </a:p>
          <a:p>
            <a:pPr lvl="1"/>
            <a:r>
              <a:rPr lang="en-US" dirty="0" smtClean="0"/>
              <a:t>Often hypertensive in diastolic CHF</a:t>
            </a:r>
          </a:p>
          <a:p>
            <a:pPr lvl="1"/>
            <a:r>
              <a:rPr lang="en-US" dirty="0" smtClean="0"/>
              <a:t>May be normotensive or hypotensive in systolic CHF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0562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Congestive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of Acute exacerbation</a:t>
            </a:r>
          </a:p>
          <a:p>
            <a:pPr lvl="1"/>
            <a:r>
              <a:rPr lang="en-US" dirty="0" smtClean="0"/>
              <a:t>Medication noncompliance</a:t>
            </a:r>
          </a:p>
          <a:p>
            <a:pPr lvl="1"/>
            <a:r>
              <a:rPr lang="en-US" dirty="0" smtClean="0"/>
              <a:t>Diet noncompliance</a:t>
            </a:r>
          </a:p>
          <a:p>
            <a:pPr lvl="1"/>
            <a:r>
              <a:rPr lang="en-US" dirty="0" smtClean="0"/>
              <a:t>MI</a:t>
            </a:r>
          </a:p>
          <a:p>
            <a:pPr lvl="1"/>
            <a:r>
              <a:rPr lang="en-US" dirty="0" smtClean="0"/>
              <a:t>Thyroid</a:t>
            </a:r>
          </a:p>
          <a:p>
            <a:pPr lvl="1"/>
            <a:r>
              <a:rPr lang="en-US" dirty="0" smtClean="0"/>
              <a:t>Other systemic stress</a:t>
            </a:r>
          </a:p>
          <a:p>
            <a:pPr lvl="2"/>
            <a:r>
              <a:rPr lang="en-US" dirty="0" smtClean="0"/>
              <a:t>Infection, trauma, GIB</a:t>
            </a:r>
          </a:p>
          <a:p>
            <a:pPr lvl="2"/>
            <a:r>
              <a:rPr lang="en-US" dirty="0" smtClean="0"/>
              <a:t>COPD</a:t>
            </a:r>
          </a:p>
          <a:p>
            <a:pPr lvl="2"/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3149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Congestive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CBC, BMP</a:t>
            </a:r>
          </a:p>
          <a:p>
            <a:pPr lvl="1"/>
            <a:r>
              <a:rPr lang="en-US" dirty="0" smtClean="0"/>
              <a:t>Trop</a:t>
            </a:r>
          </a:p>
          <a:p>
            <a:pPr lvl="1"/>
            <a:r>
              <a:rPr lang="en-US" dirty="0" smtClean="0"/>
              <a:t>BNP</a:t>
            </a:r>
          </a:p>
          <a:p>
            <a:pPr lvl="1"/>
            <a:r>
              <a:rPr lang="en-US" dirty="0" smtClean="0"/>
              <a:t>ABG prn</a:t>
            </a:r>
          </a:p>
          <a:p>
            <a:r>
              <a:rPr lang="en-US" dirty="0" smtClean="0"/>
              <a:t>EKG</a:t>
            </a:r>
          </a:p>
          <a:p>
            <a:r>
              <a:rPr lang="en-US" dirty="0" smtClean="0"/>
              <a:t>CXR</a:t>
            </a:r>
          </a:p>
          <a:p>
            <a:r>
              <a:rPr lang="en-US" dirty="0" smtClean="0"/>
              <a:t>Keep on monitor</a:t>
            </a:r>
          </a:p>
          <a:p>
            <a:r>
              <a:rPr lang="en-US" dirty="0" smtClean="0"/>
              <a:t>Ensure IV access</a:t>
            </a:r>
          </a:p>
          <a:p>
            <a:r>
              <a:rPr lang="en-US" dirty="0" smtClean="0"/>
              <a:t>Supplemental O2</a:t>
            </a:r>
          </a:p>
        </p:txBody>
      </p:sp>
    </p:spTree>
    <p:extLst>
      <p:ext uri="{BB962C8B-B14F-4D97-AF65-F5344CB8AC3E}">
        <p14:creationId xmlns:p14="http://schemas.microsoft.com/office/powerpoint/2010/main" val="815467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Congestive Heart Failure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377" y="1690688"/>
            <a:ext cx="7167245" cy="48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32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Congestive Heart Failure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516" y="1794190"/>
            <a:ext cx="6072506" cy="463117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6022" y="1794190"/>
            <a:ext cx="5602213" cy="46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96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Preload reduction/vasodilation</a:t>
            </a:r>
          </a:p>
          <a:p>
            <a:pPr lvl="2"/>
            <a:r>
              <a:rPr lang="en-US" dirty="0" smtClean="0"/>
              <a:t>Nitroglycerin (paste, drip)</a:t>
            </a:r>
          </a:p>
          <a:p>
            <a:pPr lvl="1"/>
            <a:r>
              <a:rPr lang="en-US" dirty="0" smtClean="0"/>
              <a:t>Diuresis (if normotensive or hypertensive)</a:t>
            </a:r>
          </a:p>
          <a:p>
            <a:pPr lvl="2"/>
            <a:r>
              <a:rPr lang="en-US" dirty="0" smtClean="0"/>
              <a:t>Lasix</a:t>
            </a:r>
          </a:p>
          <a:p>
            <a:pPr lvl="1"/>
            <a:r>
              <a:rPr lang="en-US" dirty="0" err="1" smtClean="0"/>
              <a:t>Ionotropic</a:t>
            </a:r>
            <a:r>
              <a:rPr lang="en-US" dirty="0" smtClean="0"/>
              <a:t> support if needed</a:t>
            </a:r>
          </a:p>
          <a:p>
            <a:pPr lvl="2"/>
            <a:r>
              <a:rPr lang="en-US" dirty="0" err="1" smtClean="0"/>
              <a:t>Dobutamine</a:t>
            </a:r>
            <a:r>
              <a:rPr lang="en-US" dirty="0" smtClean="0"/>
              <a:t>, dopamine</a:t>
            </a:r>
          </a:p>
          <a:p>
            <a:pPr lvl="1"/>
            <a:r>
              <a:rPr lang="en-US" dirty="0" smtClean="0"/>
              <a:t>Respiratory support</a:t>
            </a:r>
          </a:p>
          <a:p>
            <a:pPr lvl="2"/>
            <a:r>
              <a:rPr lang="en-US" dirty="0" err="1" smtClean="0"/>
              <a:t>BiPAP</a:t>
            </a:r>
            <a:r>
              <a:rPr lang="en-US" dirty="0" smtClean="0"/>
              <a:t> is very effective!</a:t>
            </a:r>
          </a:p>
          <a:p>
            <a:pPr lvl="2"/>
            <a:r>
              <a:rPr lang="en-US" dirty="0" smtClean="0"/>
              <a:t>Intubation if needed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34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  <a:p>
            <a:pPr lvl="1"/>
            <a:r>
              <a:rPr lang="en-US" dirty="0" smtClean="0"/>
              <a:t>VDRF</a:t>
            </a:r>
          </a:p>
          <a:p>
            <a:pPr lvl="1"/>
            <a:r>
              <a:rPr lang="en-US" dirty="0" smtClean="0"/>
              <a:t>Arrhythmia</a:t>
            </a:r>
          </a:p>
          <a:p>
            <a:pPr lvl="1"/>
            <a:r>
              <a:rPr lang="en-US" dirty="0" smtClean="0"/>
              <a:t>Multisystem organ failure</a:t>
            </a:r>
          </a:p>
          <a:p>
            <a:pPr lvl="2"/>
            <a:r>
              <a:rPr lang="en-US" dirty="0" smtClean="0"/>
              <a:t>Inadequate tissue perfusion</a:t>
            </a:r>
          </a:p>
          <a:p>
            <a:pPr lvl="1"/>
            <a:r>
              <a:rPr lang="en-US" dirty="0" smtClean="0"/>
              <a:t>Cardiogenic shock</a:t>
            </a:r>
          </a:p>
          <a:p>
            <a:pPr lvl="1"/>
            <a:r>
              <a:rPr lang="en-US" dirty="0" smtClean="0"/>
              <a:t>Death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7130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do we intubate?</a:t>
            </a:r>
          </a:p>
          <a:p>
            <a:pPr lvl="1"/>
            <a:r>
              <a:rPr lang="en-US" dirty="0" smtClean="0"/>
              <a:t>Failure to ventilate</a:t>
            </a:r>
          </a:p>
          <a:p>
            <a:pPr lvl="2"/>
            <a:r>
              <a:rPr lang="en-US" dirty="0" smtClean="0"/>
              <a:t>Not able to inhale enough O2, exhale enough CO2</a:t>
            </a:r>
          </a:p>
          <a:p>
            <a:pPr lvl="2"/>
            <a:r>
              <a:rPr lang="en-US" dirty="0" smtClean="0"/>
              <a:t>Impending airway obstruction</a:t>
            </a:r>
          </a:p>
          <a:p>
            <a:pPr lvl="1"/>
            <a:r>
              <a:rPr lang="en-US" dirty="0" smtClean="0"/>
              <a:t>Failure to oxygenate</a:t>
            </a:r>
          </a:p>
          <a:p>
            <a:pPr lvl="2"/>
            <a:r>
              <a:rPr lang="en-US" dirty="0" smtClean="0"/>
              <a:t>Interruption of gas exchange </a:t>
            </a:r>
          </a:p>
          <a:p>
            <a:pPr lvl="1"/>
            <a:r>
              <a:rPr lang="en-US" dirty="0" smtClean="0"/>
              <a:t>Inadequate mental status to protect airway</a:t>
            </a:r>
          </a:p>
          <a:p>
            <a:pPr lvl="2"/>
            <a:r>
              <a:rPr lang="en-US" dirty="0" smtClean="0"/>
              <a:t>Easily/rapidly reversible?  Bag till reversed</a:t>
            </a:r>
          </a:p>
          <a:p>
            <a:pPr lvl="2"/>
            <a:r>
              <a:rPr lang="en-US" dirty="0" smtClean="0"/>
              <a:t>GCS &lt;9, intubate. (“GCS of 8, Intubate!”)</a:t>
            </a:r>
          </a:p>
        </p:txBody>
      </p:sp>
    </p:spTree>
    <p:extLst>
      <p:ext uri="{BB962C8B-B14F-4D97-AF65-F5344CB8AC3E}">
        <p14:creationId xmlns:p14="http://schemas.microsoft.com/office/powerpoint/2010/main" val="1710056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Etiology can vary greatly</a:t>
            </a:r>
          </a:p>
          <a:p>
            <a:pPr lvl="1"/>
            <a:r>
              <a:rPr lang="en-US" dirty="0" smtClean="0"/>
              <a:t>Cardiac</a:t>
            </a:r>
          </a:p>
          <a:p>
            <a:pPr lvl="1"/>
            <a:r>
              <a:rPr lang="en-US" dirty="0" smtClean="0"/>
              <a:t>Pulmonary</a:t>
            </a:r>
          </a:p>
          <a:p>
            <a:pPr lvl="1"/>
            <a:r>
              <a:rPr lang="en-US" dirty="0" smtClean="0"/>
              <a:t>Shock states</a:t>
            </a:r>
            <a:endParaRPr lang="en-US" dirty="0"/>
          </a:p>
          <a:p>
            <a:pPr lvl="1"/>
            <a:r>
              <a:rPr lang="en-US" dirty="0" smtClean="0"/>
              <a:t>CNS</a:t>
            </a:r>
          </a:p>
          <a:p>
            <a:pPr lvl="1"/>
            <a:r>
              <a:rPr lang="en-US" dirty="0" smtClean="0"/>
              <a:t>Toxic/metabolic</a:t>
            </a:r>
          </a:p>
          <a:p>
            <a:pPr lvl="1"/>
            <a:r>
              <a:rPr lang="en-US" dirty="0" smtClean="0"/>
              <a:t>Drug induced</a:t>
            </a:r>
          </a:p>
          <a:p>
            <a:pPr lvl="1"/>
            <a:r>
              <a:rPr lang="en-US" dirty="0" smtClean="0"/>
              <a:t>Infectious</a:t>
            </a:r>
          </a:p>
          <a:p>
            <a:pPr lvl="1"/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Obstructive</a:t>
            </a:r>
          </a:p>
          <a:p>
            <a:pPr lvl="1"/>
            <a:r>
              <a:rPr lang="en-US" dirty="0" smtClean="0"/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125373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Dyspnea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common complaint</a:t>
            </a:r>
          </a:p>
          <a:p>
            <a:r>
              <a:rPr lang="en-US" dirty="0" smtClean="0"/>
              <a:t>Can be due to many different processes, not just pulmonary</a:t>
            </a:r>
          </a:p>
          <a:p>
            <a:pPr lvl="1"/>
            <a:r>
              <a:rPr lang="en-US" dirty="0" smtClean="0"/>
              <a:t>Cardiac</a:t>
            </a:r>
          </a:p>
          <a:p>
            <a:pPr lvl="1"/>
            <a:r>
              <a:rPr lang="en-US" dirty="0" smtClean="0"/>
              <a:t>Metabolic</a:t>
            </a:r>
          </a:p>
          <a:p>
            <a:pPr lvl="1"/>
            <a:r>
              <a:rPr lang="en-US" dirty="0" smtClean="0"/>
              <a:t>Infectious</a:t>
            </a:r>
          </a:p>
          <a:p>
            <a:pPr lvl="1"/>
            <a:r>
              <a:rPr lang="en-US" dirty="0" smtClean="0"/>
              <a:t>CNS</a:t>
            </a:r>
          </a:p>
          <a:p>
            <a:pPr lvl="1"/>
            <a:r>
              <a:rPr lang="en-US" dirty="0" smtClean="0"/>
              <a:t>Drug induced</a:t>
            </a:r>
          </a:p>
          <a:p>
            <a:pPr lvl="1"/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/>
              <a:t>Your history, PE, will help focus in on cause</a:t>
            </a:r>
          </a:p>
        </p:txBody>
      </p:sp>
    </p:spTree>
    <p:extLst>
      <p:ext uri="{BB962C8B-B14F-4D97-AF65-F5344CB8AC3E}">
        <p14:creationId xmlns:p14="http://schemas.microsoft.com/office/powerpoint/2010/main" val="4227840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Remember in the EC, we always follow our ABCs!</a:t>
            </a:r>
          </a:p>
          <a:p>
            <a:pPr lvl="1"/>
            <a:r>
              <a:rPr lang="en-US" dirty="0" smtClean="0"/>
              <a:t>Airway first</a:t>
            </a:r>
          </a:p>
          <a:p>
            <a:r>
              <a:rPr lang="en-US" dirty="0" smtClean="0"/>
              <a:t>Ventilate/Intubate </a:t>
            </a:r>
          </a:p>
          <a:p>
            <a:pPr lvl="1"/>
            <a:r>
              <a:rPr lang="en-US" dirty="0" smtClean="0"/>
              <a:t>Bag mask till you can intubate or reverse underlying cause</a:t>
            </a:r>
          </a:p>
          <a:p>
            <a:pPr lvl="2"/>
            <a:r>
              <a:rPr lang="en-US" dirty="0" smtClean="0"/>
              <a:t>i.e. reverse hypoglycemia in a diabetic, give </a:t>
            </a:r>
            <a:r>
              <a:rPr lang="en-US" dirty="0" err="1" smtClean="0"/>
              <a:t>narcan</a:t>
            </a:r>
            <a:r>
              <a:rPr lang="en-US" dirty="0" smtClean="0"/>
              <a:t> in narcotic OD</a:t>
            </a:r>
          </a:p>
          <a:p>
            <a:pPr lvl="1"/>
            <a:r>
              <a:rPr lang="en-US" dirty="0" smtClean="0"/>
              <a:t>Use RSI (rapid sequence intubation)</a:t>
            </a:r>
          </a:p>
          <a:p>
            <a:pPr lvl="2"/>
            <a:r>
              <a:rPr lang="en-US" dirty="0" smtClean="0"/>
              <a:t>Drug choice based on patients presentation</a:t>
            </a:r>
          </a:p>
          <a:p>
            <a:pPr lvl="1"/>
            <a:r>
              <a:rPr lang="en-US" dirty="0" smtClean="0"/>
              <a:t>Intubate with cuffed ETT (adults)</a:t>
            </a:r>
          </a:p>
          <a:p>
            <a:pPr lvl="2"/>
            <a:r>
              <a:rPr lang="en-US" dirty="0" smtClean="0"/>
              <a:t>Direct visualization best</a:t>
            </a:r>
          </a:p>
          <a:p>
            <a:pPr lvl="2"/>
            <a:r>
              <a:rPr lang="en-US" dirty="0" smtClean="0"/>
              <a:t>If difficult airway, may need </a:t>
            </a:r>
            <a:r>
              <a:rPr lang="en-US" dirty="0" err="1" smtClean="0"/>
              <a:t>glidescope</a:t>
            </a:r>
            <a:r>
              <a:rPr lang="en-US" dirty="0" smtClean="0"/>
              <a:t>, </a:t>
            </a:r>
            <a:r>
              <a:rPr lang="en-US" dirty="0" err="1" smtClean="0"/>
              <a:t>fiberoptic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Always try to anticipate complications</a:t>
            </a:r>
          </a:p>
          <a:p>
            <a:pPr lvl="2"/>
            <a:r>
              <a:rPr lang="en-US" dirty="0" smtClean="0"/>
              <a:t>Know what your next step will be if your attempts fail</a:t>
            </a:r>
          </a:p>
          <a:p>
            <a:pPr lvl="2"/>
            <a:r>
              <a:rPr lang="en-US" dirty="0" smtClean="0"/>
              <a:t>Don’t be a cowboy, call for backup if needed!</a:t>
            </a:r>
          </a:p>
          <a:p>
            <a:pPr lvl="3"/>
            <a:r>
              <a:rPr lang="en-US" dirty="0" smtClean="0"/>
              <a:t>Surgery, anesthesia</a:t>
            </a:r>
          </a:p>
          <a:p>
            <a:pPr lvl="1"/>
            <a:r>
              <a:rPr lang="en-US" dirty="0" smtClean="0"/>
              <a:t>Contraindications to intubation</a:t>
            </a:r>
          </a:p>
          <a:p>
            <a:pPr lvl="2"/>
            <a:r>
              <a:rPr lang="en-US" dirty="0" smtClean="0"/>
              <a:t>DNR/DNI status</a:t>
            </a:r>
          </a:p>
          <a:p>
            <a:pPr lvl="2"/>
            <a:r>
              <a:rPr lang="en-US" dirty="0" smtClean="0"/>
              <a:t>Certain facial, neck trauma indicate a surgical airway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90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airway is placed, confirm appropriate tube placement</a:t>
            </a:r>
          </a:p>
          <a:p>
            <a:pPr lvl="1"/>
            <a:r>
              <a:rPr lang="en-US" dirty="0" smtClean="0"/>
              <a:t>Best indicator of appropriate tube placement?  </a:t>
            </a:r>
          </a:p>
          <a:p>
            <a:pPr lvl="2"/>
            <a:r>
              <a:rPr lang="en-US" dirty="0" smtClean="0"/>
              <a:t>Watching the tube pass through the cords</a:t>
            </a:r>
          </a:p>
          <a:p>
            <a:pPr lvl="1"/>
            <a:r>
              <a:rPr lang="en-US" dirty="0" smtClean="0"/>
              <a:t>End tidal CO2</a:t>
            </a:r>
          </a:p>
          <a:p>
            <a:pPr lvl="1"/>
            <a:r>
              <a:rPr lang="en-US" dirty="0" smtClean="0"/>
              <a:t>Auscultate over both lung fields, BS equal?</a:t>
            </a:r>
          </a:p>
          <a:p>
            <a:pPr lvl="1"/>
            <a:r>
              <a:rPr lang="en-US" dirty="0" smtClean="0"/>
              <a:t>Auscultate over stomach</a:t>
            </a:r>
          </a:p>
          <a:p>
            <a:pPr lvl="1"/>
            <a:r>
              <a:rPr lang="en-US" dirty="0" smtClean="0"/>
              <a:t>SpO2 appropriate for clinical situation?</a:t>
            </a:r>
          </a:p>
          <a:p>
            <a:pPr lvl="1"/>
            <a:r>
              <a:rPr lang="en-US" dirty="0" smtClean="0"/>
              <a:t>CXR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17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your airway is secured, what next?</a:t>
            </a:r>
          </a:p>
          <a:p>
            <a:r>
              <a:rPr lang="en-US" dirty="0" smtClean="0"/>
              <a:t>Treat underlying cause of VDRF, admit to ICU</a:t>
            </a:r>
          </a:p>
          <a:p>
            <a:r>
              <a:rPr lang="en-US" dirty="0" smtClean="0"/>
              <a:t>Keep </a:t>
            </a:r>
            <a:r>
              <a:rPr lang="en-US" dirty="0" err="1" smtClean="0"/>
              <a:t>pt</a:t>
            </a:r>
            <a:r>
              <a:rPr lang="en-US" dirty="0" smtClean="0"/>
              <a:t> sedated</a:t>
            </a:r>
          </a:p>
          <a:p>
            <a:pPr lvl="1"/>
            <a:r>
              <a:rPr lang="en-US" dirty="0" smtClean="0"/>
              <a:t>Again drug choice will be dictated by clinical scenario</a:t>
            </a:r>
          </a:p>
          <a:p>
            <a:pPr lvl="1"/>
            <a:r>
              <a:rPr lang="en-US" dirty="0" smtClean="0"/>
              <a:t>Commonly used drugs:</a:t>
            </a:r>
          </a:p>
          <a:p>
            <a:pPr lvl="2"/>
            <a:r>
              <a:rPr lang="en-US" dirty="0" err="1" smtClean="0"/>
              <a:t>Propofol</a:t>
            </a:r>
            <a:r>
              <a:rPr lang="en-US" dirty="0" smtClean="0"/>
              <a:t>: rapid on and off, can cause hypotension</a:t>
            </a:r>
          </a:p>
          <a:p>
            <a:pPr lvl="2"/>
            <a:r>
              <a:rPr lang="en-US" dirty="0" smtClean="0"/>
              <a:t>Versed/</a:t>
            </a:r>
            <a:r>
              <a:rPr lang="en-US" dirty="0" err="1" smtClean="0"/>
              <a:t>ativan</a:t>
            </a:r>
            <a:r>
              <a:rPr lang="en-US" dirty="0" smtClean="0"/>
              <a:t> </a:t>
            </a:r>
            <a:r>
              <a:rPr lang="en-US" dirty="0" err="1" smtClean="0"/>
              <a:t>gtts</a:t>
            </a:r>
            <a:r>
              <a:rPr lang="en-US" dirty="0" smtClean="0"/>
              <a:t>: not as rapid off, hypotension</a:t>
            </a:r>
          </a:p>
          <a:p>
            <a:pPr lvl="2"/>
            <a:r>
              <a:rPr lang="en-US" dirty="0" smtClean="0"/>
              <a:t>Fentanyl: usually in combo with another agent, short acting.  Typically does not cause </a:t>
            </a:r>
            <a:r>
              <a:rPr lang="en-US" dirty="0" err="1" smtClean="0"/>
              <a:t>hyptension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86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causes of Respiratory failure due to CNS disease</a:t>
            </a:r>
          </a:p>
          <a:p>
            <a:pPr lvl="1"/>
            <a:r>
              <a:rPr lang="en-US" dirty="0" smtClean="0"/>
              <a:t>Intracranial Hemorrhage</a:t>
            </a:r>
          </a:p>
          <a:p>
            <a:pPr lvl="2"/>
            <a:r>
              <a:rPr lang="en-US" dirty="0" smtClean="0"/>
              <a:t>Traumatic</a:t>
            </a:r>
          </a:p>
          <a:p>
            <a:pPr lvl="3"/>
            <a:r>
              <a:rPr lang="en-US" dirty="0" smtClean="0"/>
              <a:t>Epidural, subdural, intra-parenchymal hematoma, SAH</a:t>
            </a:r>
          </a:p>
          <a:p>
            <a:pPr lvl="2"/>
            <a:r>
              <a:rPr lang="en-US" dirty="0" smtClean="0"/>
              <a:t>Spontaneous</a:t>
            </a:r>
          </a:p>
          <a:p>
            <a:pPr lvl="3"/>
            <a:r>
              <a:rPr lang="en-US" dirty="0" smtClean="0"/>
              <a:t>Aneurysm rupture</a:t>
            </a:r>
          </a:p>
          <a:p>
            <a:pPr lvl="3"/>
            <a:r>
              <a:rPr lang="en-US" dirty="0" smtClean="0"/>
              <a:t>Hemorrhagic CVA</a:t>
            </a:r>
          </a:p>
          <a:p>
            <a:pPr lvl="1"/>
            <a:r>
              <a:rPr lang="en-US" dirty="0" smtClean="0"/>
              <a:t>Large ischemic CVA with edema</a:t>
            </a:r>
          </a:p>
          <a:p>
            <a:pPr lvl="1"/>
            <a:r>
              <a:rPr lang="en-US" dirty="0" smtClean="0"/>
              <a:t>Masses</a:t>
            </a:r>
          </a:p>
          <a:p>
            <a:pPr lvl="2"/>
            <a:r>
              <a:rPr lang="en-US" dirty="0" smtClean="0"/>
              <a:t>Primary or metastatic lesions</a:t>
            </a:r>
          </a:p>
          <a:p>
            <a:pPr lvl="1"/>
            <a:r>
              <a:rPr lang="en-US" dirty="0" smtClean="0"/>
              <a:t>All can lead to Mass effect          herniation</a:t>
            </a:r>
          </a:p>
          <a:p>
            <a:pPr lvl="2"/>
            <a:r>
              <a:rPr lang="en-US" dirty="0" err="1" smtClean="0"/>
              <a:t>Uncal</a:t>
            </a:r>
            <a:r>
              <a:rPr lang="en-US" dirty="0" smtClean="0"/>
              <a:t> herniation: </a:t>
            </a:r>
            <a:r>
              <a:rPr lang="en-US" dirty="0" err="1" smtClean="0"/>
              <a:t>ipsilateral</a:t>
            </a:r>
            <a:r>
              <a:rPr lang="en-US" dirty="0" smtClean="0"/>
              <a:t> nonreactive pupil “blown pupil”</a:t>
            </a:r>
          </a:p>
          <a:p>
            <a:pPr lvl="2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969002" y="5535259"/>
            <a:ext cx="489204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71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Drug induced</a:t>
            </a:r>
          </a:p>
          <a:p>
            <a:pPr lvl="1"/>
            <a:r>
              <a:rPr lang="en-US" dirty="0" smtClean="0"/>
              <a:t>Narcotics and </a:t>
            </a:r>
            <a:r>
              <a:rPr lang="en-US" dirty="0" err="1" smtClean="0"/>
              <a:t>benzos</a:t>
            </a:r>
            <a:r>
              <a:rPr lang="en-US" dirty="0" smtClean="0"/>
              <a:t> most commonly</a:t>
            </a:r>
          </a:p>
          <a:p>
            <a:pPr lvl="1"/>
            <a:r>
              <a:rPr lang="en-US" dirty="0" smtClean="0"/>
              <a:t>Alcohol frequently as well</a:t>
            </a:r>
          </a:p>
          <a:p>
            <a:pPr lvl="1"/>
            <a:r>
              <a:rPr lang="en-US" dirty="0" smtClean="0"/>
              <a:t>Check pupils</a:t>
            </a:r>
          </a:p>
          <a:p>
            <a:pPr lvl="2"/>
            <a:r>
              <a:rPr lang="en-US" dirty="0" smtClean="0"/>
              <a:t>Constricted in narcotic OD</a:t>
            </a:r>
          </a:p>
          <a:p>
            <a:pPr lvl="2"/>
            <a:r>
              <a:rPr lang="en-US" dirty="0" smtClean="0"/>
              <a:t>Give </a:t>
            </a:r>
            <a:r>
              <a:rPr lang="en-US" dirty="0" err="1" smtClean="0"/>
              <a:t>Narcan</a:t>
            </a:r>
            <a:r>
              <a:rPr lang="en-US" dirty="0" smtClean="0"/>
              <a:t> IV/IM/via ETT</a:t>
            </a:r>
          </a:p>
          <a:p>
            <a:pPr lvl="2"/>
            <a:r>
              <a:rPr lang="en-US" dirty="0" smtClean="0"/>
              <a:t>May require large doses</a:t>
            </a:r>
          </a:p>
          <a:p>
            <a:pPr lvl="2"/>
            <a:r>
              <a:rPr lang="en-US" dirty="0" smtClean="0"/>
              <a:t>May require </a:t>
            </a:r>
            <a:r>
              <a:rPr lang="en-US" dirty="0" err="1" smtClean="0"/>
              <a:t>gtt</a:t>
            </a:r>
            <a:r>
              <a:rPr lang="en-US" dirty="0" smtClean="0"/>
              <a:t> if long acting drug</a:t>
            </a:r>
          </a:p>
          <a:p>
            <a:pPr lvl="1"/>
            <a:r>
              <a:rPr lang="en-US" dirty="0" err="1" smtClean="0"/>
              <a:t>Benzos</a:t>
            </a:r>
            <a:endParaRPr lang="en-US" dirty="0"/>
          </a:p>
          <a:p>
            <a:pPr lvl="2"/>
            <a:r>
              <a:rPr lang="en-US" dirty="0" smtClean="0"/>
              <a:t>Intubate</a:t>
            </a:r>
          </a:p>
          <a:p>
            <a:pPr lvl="2"/>
            <a:r>
              <a:rPr lang="en-US" dirty="0" smtClean="0"/>
              <a:t>Rarely use flumazenil</a:t>
            </a:r>
          </a:p>
          <a:p>
            <a:pPr lvl="3"/>
            <a:r>
              <a:rPr lang="en-US" dirty="0" smtClean="0"/>
              <a:t>Only use in </a:t>
            </a:r>
            <a:r>
              <a:rPr lang="en-US" dirty="0" err="1" smtClean="0"/>
              <a:t>benzo</a:t>
            </a:r>
            <a:r>
              <a:rPr lang="en-US" dirty="0" smtClean="0"/>
              <a:t> naive</a:t>
            </a:r>
          </a:p>
          <a:p>
            <a:pPr lvl="3"/>
            <a:r>
              <a:rPr lang="en-US" dirty="0" smtClean="0"/>
              <a:t>Can precipitate intractable </a:t>
            </a:r>
            <a:r>
              <a:rPr lang="en-US" dirty="0" err="1" smtClean="0"/>
              <a:t>sz</a:t>
            </a:r>
            <a:r>
              <a:rPr lang="en-US" dirty="0" smtClean="0"/>
              <a:t> if used in those who are dependent</a:t>
            </a:r>
          </a:p>
          <a:p>
            <a:pPr lvl="3"/>
            <a:r>
              <a:rPr lang="en-US" dirty="0" smtClean="0"/>
              <a:t>Classic case to use in accidental OD in child</a:t>
            </a:r>
          </a:p>
          <a:p>
            <a:pPr lvl="1"/>
            <a:r>
              <a:rPr lang="en-US" dirty="0" smtClean="0"/>
              <a:t>More in </a:t>
            </a:r>
            <a:r>
              <a:rPr lang="en-US" dirty="0" err="1" smtClean="0"/>
              <a:t>Tox</a:t>
            </a:r>
            <a:r>
              <a:rPr lang="en-US" dirty="0" smtClean="0"/>
              <a:t> lecture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9419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Anticipate impending obstruction</a:t>
            </a:r>
          </a:p>
          <a:p>
            <a:r>
              <a:rPr lang="en-US" dirty="0" smtClean="0"/>
              <a:t>Call backup as needed</a:t>
            </a:r>
          </a:p>
          <a:p>
            <a:pPr lvl="1"/>
            <a:r>
              <a:rPr lang="en-US" dirty="0" err="1" smtClean="0"/>
              <a:t>Sx</a:t>
            </a:r>
            <a:r>
              <a:rPr lang="en-US" dirty="0" smtClean="0"/>
              <a:t>, anesthesia</a:t>
            </a:r>
          </a:p>
          <a:p>
            <a:pPr lvl="1"/>
            <a:r>
              <a:rPr lang="en-US" dirty="0" smtClean="0"/>
              <a:t>If you have time, </a:t>
            </a:r>
            <a:r>
              <a:rPr lang="en-US" dirty="0" err="1" smtClean="0"/>
              <a:t>pt</a:t>
            </a:r>
            <a:r>
              <a:rPr lang="en-US" dirty="0" smtClean="0"/>
              <a:t> to OR for attempted intubation with anesthesia with </a:t>
            </a:r>
            <a:r>
              <a:rPr lang="en-US" dirty="0" err="1" smtClean="0"/>
              <a:t>sx</a:t>
            </a:r>
            <a:r>
              <a:rPr lang="en-US" dirty="0" smtClean="0"/>
              <a:t> standing by prepped for surgical airway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69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Difficult airway examples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Angioedema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Epiglottitis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Retropharyngeal abscess</a:t>
            </a:r>
          </a:p>
          <a:p>
            <a:pPr lvl="1"/>
            <a:r>
              <a:rPr lang="en-US" dirty="0" err="1">
                <a:solidFill>
                  <a:prstClr val="black"/>
                </a:solidFill>
              </a:rPr>
              <a:t>Midface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trauma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Anatomic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Obese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Small jaw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Cervical arthritis/rigidity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Short neck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29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Angioedema</a:t>
            </a:r>
          </a:p>
          <a:p>
            <a:pPr lvl="1"/>
            <a:r>
              <a:rPr lang="en-US" dirty="0" smtClean="0"/>
              <a:t>Etiology</a:t>
            </a:r>
          </a:p>
          <a:p>
            <a:pPr lvl="2"/>
            <a:r>
              <a:rPr lang="en-US" dirty="0" smtClean="0"/>
              <a:t>Allergic</a:t>
            </a:r>
          </a:p>
          <a:p>
            <a:pPr lvl="2"/>
            <a:r>
              <a:rPr lang="en-US" dirty="0" smtClean="0"/>
              <a:t>ACE inhibitor</a:t>
            </a:r>
          </a:p>
          <a:p>
            <a:pPr lvl="2"/>
            <a:r>
              <a:rPr lang="en-US" dirty="0" smtClean="0"/>
              <a:t>C1 esterase deficiency</a:t>
            </a:r>
          </a:p>
          <a:p>
            <a:pPr lvl="3"/>
            <a:r>
              <a:rPr lang="en-US" dirty="0" smtClean="0"/>
              <a:t>“hereditary angioedema”</a:t>
            </a:r>
          </a:p>
          <a:p>
            <a:pPr lvl="2"/>
            <a:r>
              <a:rPr lang="en-US" dirty="0" smtClean="0"/>
              <a:t>Undifferentiated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92" y="1580051"/>
            <a:ext cx="2290762" cy="271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95" y="1389185"/>
            <a:ext cx="2761944" cy="24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78" y="4060948"/>
            <a:ext cx="3551359" cy="267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768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prstClr val="black"/>
                </a:solidFill>
              </a:rPr>
              <a:t>Treatment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ABCs-Airway</a:t>
            </a:r>
            <a:r>
              <a:rPr lang="en-US" dirty="0" smtClean="0">
                <a:solidFill>
                  <a:prstClr val="black"/>
                </a:solidFill>
              </a:rPr>
              <a:t>!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How do you intubate a patient like this?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Optimally to OR for </a:t>
            </a:r>
            <a:r>
              <a:rPr lang="en-US" dirty="0" err="1" smtClean="0">
                <a:solidFill>
                  <a:prstClr val="black"/>
                </a:solidFill>
              </a:rPr>
              <a:t>fiberoptic</a:t>
            </a:r>
            <a:r>
              <a:rPr lang="en-US" dirty="0" smtClean="0">
                <a:solidFill>
                  <a:prstClr val="black"/>
                </a:solidFill>
              </a:rPr>
              <a:t> with </a:t>
            </a:r>
            <a:r>
              <a:rPr lang="en-US" dirty="0" err="1" smtClean="0">
                <a:solidFill>
                  <a:prstClr val="black"/>
                </a:solidFill>
              </a:rPr>
              <a:t>sx</a:t>
            </a:r>
            <a:r>
              <a:rPr lang="en-US" dirty="0" smtClean="0">
                <a:solidFill>
                  <a:prstClr val="black"/>
                </a:solidFill>
              </a:rPr>
              <a:t> standby if needed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Awake </a:t>
            </a:r>
            <a:r>
              <a:rPr lang="en-US" dirty="0" err="1" smtClean="0">
                <a:solidFill>
                  <a:prstClr val="black"/>
                </a:solidFill>
              </a:rPr>
              <a:t>nasotracheal</a:t>
            </a:r>
            <a:r>
              <a:rPr lang="en-US" dirty="0" smtClean="0">
                <a:solidFill>
                  <a:prstClr val="black"/>
                </a:solidFill>
              </a:rPr>
              <a:t> in ED</a:t>
            </a:r>
          </a:p>
          <a:p>
            <a:pPr lvl="3"/>
            <a:r>
              <a:rPr lang="en-US" dirty="0" smtClean="0">
                <a:solidFill>
                  <a:prstClr val="black"/>
                </a:solidFill>
              </a:rPr>
              <a:t>Anesthetize airway</a:t>
            </a:r>
          </a:p>
          <a:p>
            <a:pPr lvl="3"/>
            <a:r>
              <a:rPr lang="en-US" dirty="0" smtClean="0">
                <a:solidFill>
                  <a:prstClr val="black"/>
                </a:solidFill>
              </a:rPr>
              <a:t>Nebulize </a:t>
            </a:r>
            <a:r>
              <a:rPr lang="en-US" dirty="0" err="1" smtClean="0">
                <a:solidFill>
                  <a:prstClr val="black"/>
                </a:solidFill>
              </a:rPr>
              <a:t>lidocaine</a:t>
            </a:r>
            <a:endParaRPr lang="en-US" dirty="0" smtClean="0">
              <a:solidFill>
                <a:prstClr val="black"/>
              </a:solidFill>
            </a:endParaRPr>
          </a:p>
          <a:p>
            <a:pPr lvl="3"/>
            <a:r>
              <a:rPr lang="en-US" dirty="0" smtClean="0">
                <a:solidFill>
                  <a:prstClr val="black"/>
                </a:solidFill>
              </a:rPr>
              <a:t>Hurricane spray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Supportive care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Avoidance/removal </a:t>
            </a:r>
            <a:r>
              <a:rPr lang="en-US" dirty="0">
                <a:solidFill>
                  <a:prstClr val="black"/>
                </a:solidFill>
              </a:rPr>
              <a:t>of offending agent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Epinephrine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Steroids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Benadryl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Time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78" y="3865012"/>
            <a:ext cx="2436636" cy="180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76" y="3588726"/>
            <a:ext cx="2719756" cy="215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76" y="1618334"/>
            <a:ext cx="3294186" cy="165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65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</a:t>
            </a:r>
            <a:r>
              <a:rPr lang="en-US" dirty="0"/>
              <a:t>A</a:t>
            </a:r>
            <a:r>
              <a:rPr lang="en-US" dirty="0" smtClean="0"/>
              <a:t>irway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Caution with airway in </a:t>
            </a:r>
            <a:r>
              <a:rPr lang="en-US" dirty="0" err="1" smtClean="0"/>
              <a:t>pts</a:t>
            </a:r>
            <a:r>
              <a:rPr lang="en-US" dirty="0" smtClean="0"/>
              <a:t> with significant facial trauma</a:t>
            </a:r>
          </a:p>
          <a:p>
            <a:r>
              <a:rPr lang="en-US" dirty="0" smtClean="0"/>
              <a:t>May have skull base disruption</a:t>
            </a:r>
          </a:p>
          <a:p>
            <a:r>
              <a:rPr lang="en-US" dirty="0" smtClean="0"/>
              <a:t>Avoid </a:t>
            </a:r>
            <a:r>
              <a:rPr lang="en-US" dirty="0" err="1" smtClean="0"/>
              <a:t>nasotracheal</a:t>
            </a:r>
            <a:r>
              <a:rPr lang="en-US" dirty="0" smtClean="0"/>
              <a:t> intubation/NGTs</a:t>
            </a:r>
          </a:p>
          <a:p>
            <a:r>
              <a:rPr lang="en-US" dirty="0" smtClean="0"/>
              <a:t>Careful </a:t>
            </a:r>
            <a:r>
              <a:rPr lang="en-US" dirty="0" err="1" smtClean="0"/>
              <a:t>orotracheal</a:t>
            </a:r>
            <a:r>
              <a:rPr lang="en-US" dirty="0" smtClean="0"/>
              <a:t> intubation or </a:t>
            </a:r>
            <a:r>
              <a:rPr lang="en-US" dirty="0" err="1" smtClean="0"/>
              <a:t>sx</a:t>
            </a:r>
            <a:r>
              <a:rPr lang="en-US" dirty="0" smtClean="0"/>
              <a:t> airway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4" y="1699847"/>
            <a:ext cx="3692769" cy="307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48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Just look at the patient!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Mentation</a:t>
            </a:r>
          </a:p>
          <a:p>
            <a:pPr lvl="2"/>
            <a:r>
              <a:rPr lang="en-US" dirty="0" smtClean="0"/>
              <a:t>Alert?</a:t>
            </a:r>
          </a:p>
          <a:p>
            <a:pPr lvl="2"/>
            <a:r>
              <a:rPr lang="en-US" dirty="0" smtClean="0"/>
              <a:t>Tired?</a:t>
            </a:r>
          </a:p>
          <a:p>
            <a:pPr lvl="2"/>
            <a:r>
              <a:rPr lang="en-US" dirty="0" smtClean="0"/>
              <a:t>Confused?</a:t>
            </a:r>
          </a:p>
          <a:p>
            <a:pPr lvl="1"/>
            <a:r>
              <a:rPr lang="en-US" dirty="0" smtClean="0"/>
              <a:t>Color/diaphoresis</a:t>
            </a:r>
          </a:p>
          <a:p>
            <a:pPr lvl="1"/>
            <a:r>
              <a:rPr lang="en-US" dirty="0" smtClean="0"/>
              <a:t>Breathing pattern</a:t>
            </a:r>
          </a:p>
          <a:p>
            <a:pPr lvl="1"/>
            <a:r>
              <a:rPr lang="en-US" dirty="0" smtClean="0"/>
              <a:t>Accessory muscle use/belly breathing</a:t>
            </a:r>
          </a:p>
          <a:p>
            <a:pPr lvl="1"/>
            <a:r>
              <a:rPr lang="en-US" dirty="0" smtClean="0"/>
              <a:t>Are they speaking?  Full sentences?  Sound of their voice?</a:t>
            </a:r>
            <a:endParaRPr lang="en-US" dirty="0"/>
          </a:p>
          <a:p>
            <a:r>
              <a:rPr lang="en-US" dirty="0" smtClean="0"/>
              <a:t>Vitals</a:t>
            </a:r>
          </a:p>
          <a:p>
            <a:pPr lvl="1"/>
            <a:r>
              <a:rPr lang="en-US" dirty="0" smtClean="0"/>
              <a:t>BP, HR, RR, SpO2, temp</a:t>
            </a:r>
          </a:p>
        </p:txBody>
      </p:sp>
    </p:spTree>
    <p:extLst>
      <p:ext uri="{BB962C8B-B14F-4D97-AF65-F5344CB8AC3E}">
        <p14:creationId xmlns:p14="http://schemas.microsoft.com/office/powerpoint/2010/main" val="872011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Airway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 physicians trained to perform emergent </a:t>
            </a:r>
            <a:r>
              <a:rPr lang="en-US" dirty="0" err="1" smtClean="0"/>
              <a:t>cricothyroidotomy</a:t>
            </a:r>
            <a:r>
              <a:rPr lang="en-US" dirty="0" smtClean="0"/>
              <a:t>, a “</a:t>
            </a:r>
            <a:r>
              <a:rPr lang="en-US" dirty="0" err="1" smtClean="0"/>
              <a:t>cric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If at a facility that you have </a:t>
            </a:r>
            <a:r>
              <a:rPr lang="en-US" dirty="0" err="1" smtClean="0"/>
              <a:t>sx</a:t>
            </a:r>
            <a:r>
              <a:rPr lang="en-US" dirty="0" smtClean="0"/>
              <a:t> and anesthesia, you should call for assistance when difficult airway anticipated</a:t>
            </a:r>
          </a:p>
          <a:p>
            <a:r>
              <a:rPr lang="en-US" dirty="0" err="1" smtClean="0"/>
              <a:t>Sx</a:t>
            </a:r>
            <a:r>
              <a:rPr lang="en-US" dirty="0" smtClean="0"/>
              <a:t>/ENT can perform emergent tracheotomy as well.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07" y="1827334"/>
            <a:ext cx="4855823" cy="345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8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body obstruction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Hx</a:t>
            </a:r>
            <a:r>
              <a:rPr lang="en-US" dirty="0" smtClean="0"/>
              <a:t>, exam will elicit complete </a:t>
            </a:r>
            <a:r>
              <a:rPr lang="en-US" dirty="0" err="1" smtClean="0"/>
              <a:t>vs</a:t>
            </a:r>
            <a:r>
              <a:rPr lang="en-US" dirty="0" smtClean="0"/>
              <a:t> partial</a:t>
            </a:r>
          </a:p>
          <a:p>
            <a:r>
              <a:rPr lang="en-US" dirty="0" smtClean="0"/>
              <a:t>Incomplete obstruction presentation will vary based on size/type of object, location of </a:t>
            </a:r>
            <a:r>
              <a:rPr lang="en-US" dirty="0" err="1" smtClean="0"/>
              <a:t>fb</a:t>
            </a:r>
            <a:endParaRPr lang="en-US" dirty="0"/>
          </a:p>
          <a:p>
            <a:pPr lvl="1"/>
            <a:r>
              <a:rPr lang="en-US" dirty="0" smtClean="0"/>
              <a:t>Upper airway (trachea)</a:t>
            </a:r>
          </a:p>
          <a:p>
            <a:pPr lvl="2"/>
            <a:r>
              <a:rPr lang="en-US" dirty="0" smtClean="0"/>
              <a:t>Stridor</a:t>
            </a:r>
          </a:p>
          <a:p>
            <a:pPr lvl="1"/>
            <a:r>
              <a:rPr lang="en-US" dirty="0" smtClean="0"/>
              <a:t>Lower airway (bronchus and beyond)</a:t>
            </a:r>
          </a:p>
          <a:p>
            <a:pPr lvl="2"/>
            <a:r>
              <a:rPr lang="en-US" dirty="0" smtClean="0"/>
              <a:t>May show wheeze</a:t>
            </a:r>
          </a:p>
          <a:p>
            <a:pPr lvl="2"/>
            <a:r>
              <a:rPr lang="en-US" dirty="0" smtClean="0"/>
              <a:t>Recurrent pneumonia may present with missed dx</a:t>
            </a:r>
          </a:p>
          <a:p>
            <a:r>
              <a:rPr lang="en-US" dirty="0" smtClean="0"/>
              <a:t>Complete airway obstruction, </a:t>
            </a:r>
            <a:r>
              <a:rPr lang="en-US" dirty="0" err="1" smtClean="0"/>
              <a:t>pt</a:t>
            </a:r>
            <a:r>
              <a:rPr lang="en-US" dirty="0" smtClean="0"/>
              <a:t> will have no air exchange, unless acted upon rapidly            cardiac arrest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962399" y="5564535"/>
            <a:ext cx="72683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68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body aspiration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Incomplete obstruction:</a:t>
            </a:r>
          </a:p>
          <a:p>
            <a:pPr lvl="1"/>
            <a:r>
              <a:rPr lang="en-US" dirty="0" smtClean="0"/>
              <a:t>CXR PA and </a:t>
            </a:r>
            <a:r>
              <a:rPr lang="en-US" dirty="0" err="1" smtClean="0"/>
              <a:t>lat</a:t>
            </a:r>
            <a:r>
              <a:rPr lang="en-US" dirty="0" smtClean="0"/>
              <a:t> if stable</a:t>
            </a:r>
          </a:p>
          <a:p>
            <a:pPr lvl="1"/>
            <a:r>
              <a:rPr lang="en-US" dirty="0" smtClean="0"/>
              <a:t>Will show if radiopaque</a:t>
            </a:r>
          </a:p>
          <a:p>
            <a:pPr lvl="1"/>
            <a:r>
              <a:rPr lang="en-US" dirty="0" smtClean="0"/>
              <a:t>Even if not radiopaque, may show signs of a </a:t>
            </a:r>
            <a:r>
              <a:rPr lang="en-US" dirty="0" err="1" smtClean="0"/>
              <a:t>fb</a:t>
            </a:r>
            <a:endParaRPr lang="en-US" dirty="0" smtClean="0"/>
          </a:p>
          <a:p>
            <a:pPr lvl="2"/>
            <a:r>
              <a:rPr lang="en-US" dirty="0" smtClean="0"/>
              <a:t>Hyperinflation</a:t>
            </a:r>
          </a:p>
          <a:p>
            <a:pPr lvl="2"/>
            <a:r>
              <a:rPr lang="en-US" dirty="0" smtClean="0"/>
              <a:t>Infiltrate from post-obstructive pneumonia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7"/>
            <a:r>
              <a:rPr lang="en-US" dirty="0" smtClean="0"/>
              <a:t>Hyperinflation R lung with shift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1" y="1677133"/>
            <a:ext cx="3140789" cy="282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040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Body Aspiration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08" y="1793633"/>
            <a:ext cx="4727525" cy="434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3" y="1422311"/>
            <a:ext cx="3766037" cy="509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841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Body Aspiration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Will need bronchoscopy for removal </a:t>
            </a:r>
          </a:p>
          <a:p>
            <a:pPr lvl="1"/>
            <a:r>
              <a:rPr lang="en-US" dirty="0" smtClean="0"/>
              <a:t>If suspicious </a:t>
            </a:r>
            <a:r>
              <a:rPr lang="en-US" dirty="0" err="1" smtClean="0"/>
              <a:t>hx</a:t>
            </a:r>
            <a:r>
              <a:rPr lang="en-US" dirty="0" smtClean="0"/>
              <a:t>, exam, and CXR (-), still should have bronchoscopy to r/o radiolucent </a:t>
            </a:r>
            <a:r>
              <a:rPr lang="en-US" dirty="0" err="1" smtClean="0"/>
              <a:t>fb</a:t>
            </a:r>
            <a:r>
              <a:rPr lang="en-US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453524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Body Aspiration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Obstruction</a:t>
            </a:r>
          </a:p>
          <a:p>
            <a:pPr lvl="1"/>
            <a:r>
              <a:rPr lang="en-US" dirty="0" smtClean="0"/>
              <a:t>BLS/ACLS protocol</a:t>
            </a:r>
          </a:p>
          <a:p>
            <a:pPr lvl="1"/>
            <a:r>
              <a:rPr lang="en-US" dirty="0" smtClean="0"/>
              <a:t>Awake </a:t>
            </a:r>
            <a:r>
              <a:rPr lang="en-US" dirty="0" err="1" smtClean="0"/>
              <a:t>pt</a:t>
            </a:r>
            <a:r>
              <a:rPr lang="en-US" dirty="0" smtClean="0"/>
              <a:t>: Heimlich maneuver</a:t>
            </a:r>
          </a:p>
          <a:p>
            <a:pPr lvl="1"/>
            <a:r>
              <a:rPr lang="en-US" dirty="0" smtClean="0"/>
              <a:t>Unconscious </a:t>
            </a:r>
            <a:r>
              <a:rPr lang="en-US" dirty="0" err="1" smtClean="0"/>
              <a:t>pt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Out of hospital adult: </a:t>
            </a:r>
            <a:r>
              <a:rPr lang="en-US" dirty="0" err="1" smtClean="0"/>
              <a:t>abd</a:t>
            </a:r>
            <a:r>
              <a:rPr lang="en-US" dirty="0" smtClean="0"/>
              <a:t> thrusts</a:t>
            </a:r>
          </a:p>
          <a:p>
            <a:pPr lvl="2"/>
            <a:r>
              <a:rPr lang="en-US" dirty="0" smtClean="0"/>
              <a:t>In EC: </a:t>
            </a:r>
          </a:p>
          <a:p>
            <a:pPr lvl="3"/>
            <a:r>
              <a:rPr lang="en-US" dirty="0" smtClean="0"/>
              <a:t>Can attempt intubation</a:t>
            </a:r>
          </a:p>
          <a:p>
            <a:pPr lvl="3"/>
            <a:r>
              <a:rPr lang="en-US" dirty="0" smtClean="0"/>
              <a:t>May be able to visualize and extract </a:t>
            </a:r>
            <a:r>
              <a:rPr lang="en-US" dirty="0" err="1" smtClean="0"/>
              <a:t>fb</a:t>
            </a:r>
            <a:r>
              <a:rPr lang="en-US" dirty="0" smtClean="0"/>
              <a:t> with forceps</a:t>
            </a:r>
          </a:p>
          <a:p>
            <a:pPr lvl="3"/>
            <a:r>
              <a:rPr lang="en-US" dirty="0" smtClean="0"/>
              <a:t>If lodged in </a:t>
            </a:r>
            <a:r>
              <a:rPr lang="en-US" dirty="0" err="1" smtClean="0"/>
              <a:t>prox</a:t>
            </a:r>
            <a:r>
              <a:rPr lang="en-US" dirty="0" smtClean="0"/>
              <a:t> trachea, may be able to push distally with ETT to attempt to ventilate one lung</a:t>
            </a:r>
          </a:p>
          <a:p>
            <a:pPr lvl="3"/>
            <a:r>
              <a:rPr lang="en-US" dirty="0" smtClean="0"/>
              <a:t>If </a:t>
            </a:r>
            <a:r>
              <a:rPr lang="en-US" dirty="0" err="1" smtClean="0"/>
              <a:t>prox</a:t>
            </a:r>
            <a:r>
              <a:rPr lang="en-US" dirty="0" smtClean="0"/>
              <a:t> obstruction you cannot relieve, surgical airway</a:t>
            </a:r>
          </a:p>
          <a:p>
            <a:pPr lvl="4"/>
            <a:r>
              <a:rPr lang="en-US" dirty="0" err="1" smtClean="0"/>
              <a:t>Cric</a:t>
            </a:r>
            <a:r>
              <a:rPr lang="en-US" dirty="0" smtClean="0"/>
              <a:t> or emergent </a:t>
            </a:r>
            <a:r>
              <a:rPr lang="en-US" dirty="0" err="1" smtClean="0"/>
              <a:t>trach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48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breath!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4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Asthma Exacerbation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asthma is an Inflammatory condition</a:t>
            </a:r>
          </a:p>
          <a:p>
            <a:r>
              <a:rPr lang="en-US" dirty="0" smtClean="0"/>
              <a:t>EM approach</a:t>
            </a:r>
          </a:p>
          <a:p>
            <a:pPr lvl="1"/>
            <a:r>
              <a:rPr lang="en-US" dirty="0" smtClean="0"/>
              <a:t>Asses for current severity, response to treatment</a:t>
            </a:r>
          </a:p>
          <a:p>
            <a:pPr lvl="1"/>
            <a:r>
              <a:rPr lang="en-US" dirty="0" smtClean="0"/>
              <a:t>Can they go home?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Regular info +</a:t>
            </a:r>
          </a:p>
          <a:p>
            <a:pPr lvl="2"/>
            <a:r>
              <a:rPr lang="en-US" dirty="0" smtClean="0"/>
              <a:t>Any previous hospitalizations for asthma?</a:t>
            </a:r>
          </a:p>
          <a:p>
            <a:pPr lvl="2"/>
            <a:r>
              <a:rPr lang="en-US" dirty="0" smtClean="0"/>
              <a:t>Any previous ICU admissions?</a:t>
            </a:r>
          </a:p>
          <a:p>
            <a:pPr lvl="2"/>
            <a:r>
              <a:rPr lang="en-US" dirty="0" smtClean="0"/>
              <a:t>Any previous intubations?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76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Asthma Exacerbation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</a:t>
            </a:r>
          </a:p>
          <a:p>
            <a:pPr lvl="1"/>
            <a:r>
              <a:rPr lang="en-US" dirty="0" smtClean="0"/>
              <a:t>CV</a:t>
            </a:r>
          </a:p>
          <a:p>
            <a:pPr lvl="2"/>
            <a:r>
              <a:rPr lang="en-US" dirty="0" smtClean="0"/>
              <a:t>HR, peripheral perfusion</a:t>
            </a:r>
          </a:p>
          <a:p>
            <a:pPr lvl="1"/>
            <a:r>
              <a:rPr lang="en-US" dirty="0" smtClean="0"/>
              <a:t>Respiratory</a:t>
            </a:r>
          </a:p>
          <a:p>
            <a:pPr lvl="2"/>
            <a:r>
              <a:rPr lang="en-US" dirty="0" smtClean="0"/>
              <a:t>Pattern</a:t>
            </a:r>
          </a:p>
          <a:p>
            <a:pPr lvl="2"/>
            <a:r>
              <a:rPr lang="en-US" dirty="0" smtClean="0"/>
              <a:t>Retractions</a:t>
            </a:r>
          </a:p>
          <a:p>
            <a:pPr lvl="2"/>
            <a:r>
              <a:rPr lang="en-US" dirty="0" smtClean="0"/>
              <a:t>Wheezing</a:t>
            </a:r>
          </a:p>
          <a:p>
            <a:pPr lvl="3"/>
            <a:r>
              <a:rPr lang="en-US" dirty="0" smtClean="0"/>
              <a:t>Means air is moving-Good!</a:t>
            </a:r>
          </a:p>
          <a:p>
            <a:pPr lvl="3"/>
            <a:r>
              <a:rPr lang="en-US" dirty="0" smtClean="0"/>
              <a:t>Absent breath sounds is BAD!  </a:t>
            </a:r>
          </a:p>
          <a:p>
            <a:pPr lvl="4"/>
            <a:r>
              <a:rPr lang="en-US" dirty="0" smtClean="0"/>
              <a:t>Minimal air </a:t>
            </a:r>
            <a:r>
              <a:rPr lang="en-US" dirty="0" err="1" smtClean="0"/>
              <a:t>mvmt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pneumothorax</a:t>
            </a:r>
          </a:p>
          <a:p>
            <a:r>
              <a:rPr lang="en-US" dirty="0" smtClean="0"/>
              <a:t>Uncomplicated asthma exacerbation needs little in diagnostics.  </a:t>
            </a:r>
          </a:p>
          <a:p>
            <a:pPr lvl="1"/>
            <a:r>
              <a:rPr lang="en-US" dirty="0" smtClean="0"/>
              <a:t>Only get CXR if concerned for underlying pneumonia, </a:t>
            </a:r>
            <a:r>
              <a:rPr lang="en-US" dirty="0" err="1" smtClean="0"/>
              <a:t>ptx</a:t>
            </a:r>
            <a:r>
              <a:rPr lang="en-US" dirty="0" smtClean="0"/>
              <a:t> or other confounder on </a:t>
            </a:r>
            <a:r>
              <a:rPr lang="en-US" dirty="0" err="1" smtClean="0"/>
              <a:t>hx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7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Asthma Exacerbation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Bronchodilators</a:t>
            </a:r>
          </a:p>
          <a:p>
            <a:pPr lvl="2"/>
            <a:r>
              <a:rPr lang="en-US" dirty="0" smtClean="0"/>
              <a:t>Albuterol, </a:t>
            </a:r>
            <a:r>
              <a:rPr lang="en-US" dirty="0" err="1" smtClean="0"/>
              <a:t>xopenex</a:t>
            </a:r>
            <a:r>
              <a:rPr lang="en-US" dirty="0" smtClean="0"/>
              <a:t>, </a:t>
            </a:r>
            <a:r>
              <a:rPr lang="en-US" dirty="0" err="1" smtClean="0"/>
              <a:t>atrovent</a:t>
            </a:r>
            <a:endParaRPr lang="en-US" dirty="0" smtClean="0"/>
          </a:p>
          <a:p>
            <a:pPr lvl="2"/>
            <a:r>
              <a:rPr lang="en-US" dirty="0" smtClean="0"/>
              <a:t>Varying dose per severity</a:t>
            </a:r>
          </a:p>
          <a:p>
            <a:pPr lvl="2"/>
            <a:r>
              <a:rPr lang="en-US" dirty="0" smtClean="0"/>
              <a:t>Mild</a:t>
            </a:r>
          </a:p>
          <a:p>
            <a:pPr lvl="3"/>
            <a:r>
              <a:rPr lang="en-US" dirty="0" smtClean="0"/>
              <a:t>albuterol 5mg/</a:t>
            </a:r>
            <a:r>
              <a:rPr lang="en-US" dirty="0" err="1" smtClean="0"/>
              <a:t>atrovent</a:t>
            </a:r>
            <a:r>
              <a:rPr lang="en-US" dirty="0" smtClean="0"/>
              <a:t> 0.5 mg</a:t>
            </a:r>
            <a:endParaRPr lang="en-US" dirty="0"/>
          </a:p>
          <a:p>
            <a:pPr lvl="2"/>
            <a:r>
              <a:rPr lang="en-US" dirty="0" smtClean="0"/>
              <a:t>Severe/status</a:t>
            </a:r>
          </a:p>
          <a:p>
            <a:pPr lvl="3"/>
            <a:r>
              <a:rPr lang="en-US" dirty="0" smtClean="0"/>
              <a:t>Continuous nebs, 10-15mg </a:t>
            </a:r>
            <a:r>
              <a:rPr lang="en-US" dirty="0" smtClean="0"/>
              <a:t>albuterol</a:t>
            </a:r>
            <a:endParaRPr lang="en-US" dirty="0" smtClean="0"/>
          </a:p>
          <a:p>
            <a:pPr lvl="3"/>
            <a:r>
              <a:rPr lang="en-US" dirty="0" err="1" smtClean="0"/>
              <a:t>Atrovent</a:t>
            </a:r>
            <a:r>
              <a:rPr lang="en-US" dirty="0" smtClean="0"/>
              <a:t> only effective q4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r>
              <a:rPr lang="en-US" dirty="0" smtClean="0"/>
              <a:t>Steroids</a:t>
            </a:r>
          </a:p>
          <a:p>
            <a:pPr lvl="2"/>
            <a:r>
              <a:rPr lang="en-US" dirty="0" smtClean="0"/>
              <a:t>If mild, can </a:t>
            </a:r>
            <a:r>
              <a:rPr lang="en-US" dirty="0" err="1" smtClean="0"/>
              <a:t>tol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intake, can do </a:t>
            </a:r>
            <a:r>
              <a:rPr lang="en-US" dirty="0" err="1" smtClean="0"/>
              <a:t>po</a:t>
            </a:r>
            <a:r>
              <a:rPr lang="en-US" dirty="0" smtClean="0"/>
              <a:t> prednisone</a:t>
            </a:r>
          </a:p>
          <a:p>
            <a:pPr lvl="2"/>
            <a:r>
              <a:rPr lang="en-US" dirty="0" smtClean="0"/>
              <a:t>If severe dyspnea, better to keep NPO and do IV </a:t>
            </a:r>
            <a:r>
              <a:rPr lang="en-US" dirty="0" err="1" smtClean="0"/>
              <a:t>solumedrol</a:t>
            </a:r>
            <a:endParaRPr lang="en-US" dirty="0" smtClean="0"/>
          </a:p>
          <a:p>
            <a:pPr lvl="2"/>
            <a:r>
              <a:rPr lang="en-US" dirty="0" smtClean="0"/>
              <a:t>No difference in the onset of action with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IV meds.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2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Asthma Exacerbation/Status </a:t>
            </a:r>
            <a:r>
              <a:rPr lang="en-US" dirty="0" err="1" smtClean="0"/>
              <a:t>Asthmaticus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If not responding or very severe</a:t>
            </a:r>
          </a:p>
          <a:p>
            <a:pPr lvl="2"/>
            <a:r>
              <a:rPr lang="en-US" dirty="0" err="1" smtClean="0"/>
              <a:t>BiPAP</a:t>
            </a:r>
            <a:r>
              <a:rPr lang="en-US" dirty="0" smtClean="0"/>
              <a:t>:</a:t>
            </a:r>
          </a:p>
          <a:p>
            <a:pPr lvl="3"/>
            <a:r>
              <a:rPr lang="en-US" dirty="0" err="1" smtClean="0"/>
              <a:t>Bilevel</a:t>
            </a:r>
            <a:r>
              <a:rPr lang="en-US" dirty="0" smtClean="0"/>
              <a:t> Positive Airway Pressure</a:t>
            </a:r>
          </a:p>
          <a:p>
            <a:pPr lvl="3"/>
            <a:r>
              <a:rPr lang="en-US" dirty="0" smtClean="0"/>
              <a:t>External (non-invasive) positive pressure ventilation.  Provides </a:t>
            </a:r>
            <a:r>
              <a:rPr lang="en-US" dirty="0" err="1" smtClean="0"/>
              <a:t>ventilatory</a:t>
            </a:r>
            <a:r>
              <a:rPr lang="en-US" dirty="0" smtClean="0"/>
              <a:t>  support without intubation.</a:t>
            </a:r>
          </a:p>
          <a:p>
            <a:pPr lvl="3"/>
            <a:r>
              <a:rPr lang="en-US" dirty="0" smtClean="0"/>
              <a:t>Only in </a:t>
            </a:r>
            <a:r>
              <a:rPr lang="en-US" dirty="0" err="1" smtClean="0"/>
              <a:t>pts</a:t>
            </a:r>
            <a:r>
              <a:rPr lang="en-US" dirty="0" smtClean="0"/>
              <a:t> who are awake, alert, cooperative.  </a:t>
            </a:r>
          </a:p>
          <a:p>
            <a:pPr lvl="2"/>
            <a:r>
              <a:rPr lang="en-US" dirty="0" smtClean="0"/>
              <a:t>Can do inline nebs with </a:t>
            </a:r>
            <a:r>
              <a:rPr lang="en-US" dirty="0" err="1" smtClean="0"/>
              <a:t>BiPAP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75" y="1636835"/>
            <a:ext cx="5537114" cy="36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14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Asthma Exacerbation/Status </a:t>
            </a:r>
            <a:r>
              <a:rPr lang="en-US" dirty="0" err="1" smtClean="0"/>
              <a:t>Asthmaticus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Magnesium</a:t>
            </a:r>
          </a:p>
          <a:p>
            <a:pPr lvl="2"/>
            <a:r>
              <a:rPr lang="en-US" dirty="0" smtClean="0"/>
              <a:t>2 </a:t>
            </a:r>
            <a:r>
              <a:rPr lang="en-US" dirty="0" smtClean="0"/>
              <a:t>gm IV</a:t>
            </a:r>
          </a:p>
          <a:p>
            <a:pPr lvl="2"/>
            <a:r>
              <a:rPr lang="en-US" dirty="0" smtClean="0"/>
              <a:t>Smooth muscle </a:t>
            </a:r>
            <a:r>
              <a:rPr lang="en-US" dirty="0" smtClean="0"/>
              <a:t>relaxant/bronchodilator</a:t>
            </a:r>
            <a:endParaRPr lang="en-US" dirty="0" smtClean="0"/>
          </a:p>
          <a:p>
            <a:pPr lvl="1"/>
            <a:r>
              <a:rPr lang="en-US" dirty="0" err="1" smtClean="0"/>
              <a:t>Terbutaline</a:t>
            </a:r>
            <a:endParaRPr lang="en-US" dirty="0" smtClean="0"/>
          </a:p>
          <a:p>
            <a:pPr lvl="2"/>
            <a:r>
              <a:rPr lang="en-US" dirty="0" smtClean="0"/>
              <a:t>Sub-q or </a:t>
            </a:r>
            <a:r>
              <a:rPr lang="en-US" dirty="0" err="1" smtClean="0"/>
              <a:t>gtt</a:t>
            </a:r>
            <a:endParaRPr lang="en-US" dirty="0" smtClean="0"/>
          </a:p>
          <a:p>
            <a:pPr lvl="2"/>
            <a:r>
              <a:rPr lang="en-US" dirty="0" smtClean="0"/>
              <a:t>0.25 mg </a:t>
            </a:r>
            <a:r>
              <a:rPr lang="en-US" dirty="0" err="1" smtClean="0"/>
              <a:t>subq</a:t>
            </a:r>
            <a:endParaRPr lang="en-US" dirty="0" smtClean="0"/>
          </a:p>
          <a:p>
            <a:pPr lvl="2"/>
            <a:r>
              <a:rPr lang="en-US" dirty="0" smtClean="0"/>
              <a:t>Will cause tachycardia</a:t>
            </a:r>
          </a:p>
          <a:p>
            <a:pPr lvl="2"/>
            <a:r>
              <a:rPr lang="en-US" dirty="0" smtClean="0"/>
              <a:t>Bronchodilator (beta-2 agonist); smooth muscle relaxant</a:t>
            </a:r>
          </a:p>
          <a:p>
            <a:pPr lvl="1"/>
            <a:r>
              <a:rPr lang="en-US" dirty="0" smtClean="0"/>
              <a:t>Epinephrine</a:t>
            </a:r>
          </a:p>
          <a:p>
            <a:pPr lvl="2"/>
            <a:r>
              <a:rPr lang="en-US" dirty="0" smtClean="0"/>
              <a:t>0.3 mg (1:1000) </a:t>
            </a:r>
            <a:r>
              <a:rPr lang="en-US" dirty="0" err="1" smtClean="0"/>
              <a:t>subq</a:t>
            </a:r>
            <a:r>
              <a:rPr lang="en-US" dirty="0" smtClean="0"/>
              <a:t>/IM</a:t>
            </a:r>
          </a:p>
          <a:p>
            <a:pPr lvl="2"/>
            <a:r>
              <a:rPr lang="en-US" dirty="0" smtClean="0"/>
              <a:t>Bronchodilator</a:t>
            </a:r>
          </a:p>
          <a:p>
            <a:pPr lvl="2"/>
            <a:r>
              <a:rPr lang="en-US" dirty="0" smtClean="0"/>
              <a:t>Caution in those with CAD/older pts</a:t>
            </a:r>
          </a:p>
        </p:txBody>
      </p:sp>
    </p:spTree>
    <p:extLst>
      <p:ext uri="{BB962C8B-B14F-4D97-AF65-F5344CB8AC3E}">
        <p14:creationId xmlns:p14="http://schemas.microsoft.com/office/powerpoint/2010/main" val="80054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1973</Words>
  <Application>Microsoft Office PowerPoint</Application>
  <PresentationFormat>Custom</PresentationFormat>
  <Paragraphs>484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Dyspnea and Respiratory Failure</vt:lpstr>
      <vt:lpstr>Overview</vt:lpstr>
      <vt:lpstr>Dyspnea</vt:lpstr>
      <vt:lpstr>Physical Exam</vt:lpstr>
      <vt:lpstr>Acute Asthma Exacerbation</vt:lpstr>
      <vt:lpstr>Acute Asthma Exacerbation</vt:lpstr>
      <vt:lpstr>Acute Asthma Exacerbation</vt:lpstr>
      <vt:lpstr>Acute Asthma Exacerbation/Status Asthmaticus</vt:lpstr>
      <vt:lpstr>Acute Asthma Exacerbation/Status Asthmaticus</vt:lpstr>
      <vt:lpstr>Status Asthmaticus</vt:lpstr>
      <vt:lpstr>COPD</vt:lpstr>
      <vt:lpstr>COPD</vt:lpstr>
      <vt:lpstr>COPD</vt:lpstr>
      <vt:lpstr>Pneumonia</vt:lpstr>
      <vt:lpstr>Pneumonia</vt:lpstr>
      <vt:lpstr>Pneumonia</vt:lpstr>
      <vt:lpstr>Pneumonia</vt:lpstr>
      <vt:lpstr>Pneumonia</vt:lpstr>
      <vt:lpstr>Pneumonia</vt:lpstr>
      <vt:lpstr>Pneumonia</vt:lpstr>
      <vt:lpstr>Congestive Heart Failure</vt:lpstr>
      <vt:lpstr>Congestive Heart Failure</vt:lpstr>
      <vt:lpstr>Congestive Heart Failure</vt:lpstr>
      <vt:lpstr>Congestive Heart Failure</vt:lpstr>
      <vt:lpstr>Congestive Heart Failure</vt:lpstr>
      <vt:lpstr>CHF</vt:lpstr>
      <vt:lpstr>CHF</vt:lpstr>
      <vt:lpstr>Respiratory Failure</vt:lpstr>
      <vt:lpstr>Respiratory Failure</vt:lpstr>
      <vt:lpstr>Respiratory Failure</vt:lpstr>
      <vt:lpstr>Respiratory failure</vt:lpstr>
      <vt:lpstr>Respiratory Failure</vt:lpstr>
      <vt:lpstr>Respiratory Failure</vt:lpstr>
      <vt:lpstr>Respiratory Failure</vt:lpstr>
      <vt:lpstr>Airway Obstruction</vt:lpstr>
      <vt:lpstr>Airway Obstruction</vt:lpstr>
      <vt:lpstr>Airway Obstruction</vt:lpstr>
      <vt:lpstr>Angioedema</vt:lpstr>
      <vt:lpstr>Traumatic Airway Obstruction</vt:lpstr>
      <vt:lpstr>Surgical Airway</vt:lpstr>
      <vt:lpstr>Foreign body obstruction</vt:lpstr>
      <vt:lpstr>Foreign body aspiration</vt:lpstr>
      <vt:lpstr>Foreign Body Aspiration</vt:lpstr>
      <vt:lpstr>Foreign Body Aspiration</vt:lpstr>
      <vt:lpstr>Foreign Body Aspiration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Emergencies</dc:title>
  <dc:creator>Amy Smark-Gorgas</dc:creator>
  <cp:lastModifiedBy>Amy Smark, MD</cp:lastModifiedBy>
  <cp:revision>40</cp:revision>
  <dcterms:created xsi:type="dcterms:W3CDTF">2014-06-09T11:41:32Z</dcterms:created>
  <dcterms:modified xsi:type="dcterms:W3CDTF">2014-07-01T16:29:06Z</dcterms:modified>
</cp:coreProperties>
</file>